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96" r:id="rId3"/>
    <p:sldId id="322" r:id="rId4"/>
    <p:sldId id="292" r:id="rId6"/>
    <p:sldId id="260" r:id="rId7"/>
    <p:sldId id="261" r:id="rId8"/>
    <p:sldId id="262" r:id="rId9"/>
    <p:sldId id="291" r:id="rId10"/>
    <p:sldId id="264" r:id="rId11"/>
    <p:sldId id="265" r:id="rId12"/>
    <p:sldId id="266" r:id="rId13"/>
    <p:sldId id="290" r:id="rId14"/>
    <p:sldId id="268" r:id="rId15"/>
    <p:sldId id="269" r:id="rId16"/>
    <p:sldId id="270" r:id="rId17"/>
    <p:sldId id="293" r:id="rId18"/>
    <p:sldId id="272" r:id="rId19"/>
    <p:sldId id="274" r:id="rId20"/>
    <p:sldId id="275" r:id="rId21"/>
    <p:sldId id="294" r:id="rId22"/>
    <p:sldId id="278" r:id="rId23"/>
    <p:sldId id="279" r:id="rId24"/>
    <p:sldId id="280" r:id="rId25"/>
    <p:sldId id="295" r:id="rId26"/>
    <p:sldId id="286" r:id="rId27"/>
    <p:sldId id="287" r:id="rId28"/>
    <p:sldId id="289" r:id="rId29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0C8795-E1E0-49C7-9A53-0E7622B6636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6" Type="http://schemas.openxmlformats.org/officeDocument/2006/relationships/notesSlide" Target="../notesSlides/notesSlide9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9.png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9.png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0" Type="http://schemas.openxmlformats.org/officeDocument/2006/relationships/notesSlide" Target="../notesSlides/notesSlide10.xml"/><Relationship Id="rId1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6" Type="http://schemas.openxmlformats.org/officeDocument/2006/relationships/image" Target="../media/image13.jpeg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60.xml"/><Relationship Id="rId8" Type="http://schemas.openxmlformats.org/officeDocument/2006/relationships/tags" Target="../tags/tag59.xml"/><Relationship Id="rId7" Type="http://schemas.openxmlformats.org/officeDocument/2006/relationships/tags" Target="../tags/tag58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3" Type="http://schemas.openxmlformats.org/officeDocument/2006/relationships/notesSlide" Target="../notesSlides/notesSlide12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9.png"/><Relationship Id="rId10" Type="http://schemas.openxmlformats.org/officeDocument/2006/relationships/tags" Target="../tags/tag61.xml"/><Relationship Id="rId1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2" Type="http://schemas.openxmlformats.org/officeDocument/2006/relationships/notesSlide" Target="../notesSlides/notesSlide15.xml"/><Relationship Id="rId21" Type="http://schemas.openxmlformats.org/officeDocument/2006/relationships/slideLayout" Target="../slideLayouts/slideLayout1.xml"/><Relationship Id="rId20" Type="http://schemas.openxmlformats.org/officeDocument/2006/relationships/image" Target="../media/image9.png"/><Relationship Id="rId2" Type="http://schemas.openxmlformats.org/officeDocument/2006/relationships/tags" Target="../tags/tag62.xml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tags" Target="../tags/tag86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2" Type="http://schemas.openxmlformats.org/officeDocument/2006/relationships/notesSlide" Target="../notesSlides/notesSlide17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6" Type="http://schemas.openxmlformats.org/officeDocument/2006/relationships/notesSlide" Target="../notesSlides/notesSlide18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9.png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4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9.png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9.png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image" Target="../media/image11.jpeg"/><Relationship Id="rId17" Type="http://schemas.openxmlformats.org/officeDocument/2006/relationships/notesSlide" Target="../notesSlides/notesSlide6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9.png"/><Relationship Id="rId14" Type="http://schemas.openxmlformats.org/officeDocument/2006/relationships/tags" Target="../tags/tag30.xml"/><Relationship Id="rId13" Type="http://schemas.openxmlformats.org/officeDocument/2006/relationships/tags" Target="../tags/tag29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0" name="图片 10"/>
          <p:cNvPicPr>
            <a:picLocks noChangeAspect="1"/>
          </p:cNvPicPr>
          <p:nvPr/>
        </p:nvPicPr>
        <p:blipFill rotWithShape="1"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29003" b="17968"/>
          <a:stretch>
            <a:fillRect/>
          </a:stretch>
        </p:blipFill>
        <p:spPr>
          <a:xfrm>
            <a:off x="754743" y="3524015"/>
            <a:ext cx="10682514" cy="3186481"/>
          </a:xfrm>
          <a:prstGeom prst="rect">
            <a:avLst/>
          </a:prstGeom>
        </p:spPr>
      </p:pic>
      <p:pic>
        <p:nvPicPr>
          <p:cNvPr id="2097171" name="图片 2" descr="微信图片_202111111536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65" y="3577590"/>
            <a:ext cx="10518140" cy="3133725"/>
          </a:xfrm>
          <a:prstGeom prst="rect">
            <a:avLst/>
          </a:prstGeom>
        </p:spPr>
      </p:pic>
      <p:sp>
        <p:nvSpPr>
          <p:cNvPr id="1048627" name="矩形 8"/>
          <p:cNvSpPr/>
          <p:nvPr/>
        </p:nvSpPr>
        <p:spPr>
          <a:xfrm>
            <a:off x="0" y="0"/>
            <a:ext cx="12192000" cy="3563620"/>
          </a:xfrm>
          <a:prstGeom prst="rect">
            <a:avLst/>
          </a:prstGeom>
          <a:gradFill flip="none" rotWithShape="1">
            <a:gsLst>
              <a:gs pos="0">
                <a:srgbClr val="004384">
                  <a:alpha val="79000"/>
                </a:srgbClr>
              </a:gs>
              <a:gs pos="100000">
                <a:srgbClr val="004384">
                  <a:lumMod val="86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28" name="TextBox 21"/>
          <p:cNvSpPr txBox="1"/>
          <p:nvPr/>
        </p:nvSpPr>
        <p:spPr>
          <a:xfrm>
            <a:off x="763270" y="1369060"/>
            <a:ext cx="5963920" cy="2860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具备情绪识别功能的智能水杯</a:t>
            </a:r>
            <a:endParaRPr lang="zh-CN" altLang="en-US" sz="5400" b="1" dirty="0">
              <a:solidFill>
                <a:srgbClr val="1D6EE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</a:endParaRPr>
          </a:p>
          <a:p>
            <a:pPr>
              <a:lnSpc>
                <a:spcPct val="120000"/>
              </a:lnSpc>
            </a:pPr>
            <a:endParaRPr lang="zh-CN" altLang="en-US" sz="5400" dirty="0">
              <a:ln w="6350">
                <a:noFill/>
              </a:ln>
              <a:solidFill>
                <a:schemeClr val="bg1"/>
              </a:solidFill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</a:endParaRPr>
          </a:p>
        </p:txBody>
      </p:sp>
      <p:sp>
        <p:nvSpPr>
          <p:cNvPr id="1048629" name="Text Box 20"/>
          <p:cNvSpPr txBox="1">
            <a:spLocks noChangeArrowheads="1"/>
          </p:cNvSpPr>
          <p:nvPr/>
        </p:nvSpPr>
        <p:spPr bwMode="auto">
          <a:xfrm>
            <a:off x="2980559" y="3833354"/>
            <a:ext cx="1529080" cy="396241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p>
            <a:pPr algn="ctr"/>
            <a:r>
              <a:rPr lang="en-US" altLang="zh-CN" sz="2000" dirty="0"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2025</a:t>
            </a:r>
            <a:r>
              <a:rPr lang="zh-CN" altLang="en-US" sz="2000" dirty="0"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</a:t>
            </a:r>
            <a:r>
              <a:rPr lang="en-US" altLang="zh-CN" sz="2000" dirty="0"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zh-CN" altLang="en-US" sz="2000" dirty="0"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endParaRPr lang="en-US" altLang="zh-CN" sz="2000" dirty="0">
              <a:solidFill>
                <a:srgbClr val="00438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48630" name="文本框 1"/>
          <p:cNvSpPr txBox="1"/>
          <p:nvPr/>
        </p:nvSpPr>
        <p:spPr>
          <a:xfrm>
            <a:off x="813878" y="3830814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2000" dirty="0">
                <a:ln w="6350">
                  <a:noFill/>
                </a:ln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</a:rPr>
              <a:t>四组：</a:t>
            </a:r>
            <a:r>
              <a:rPr lang="zh-CN" altLang="en-US" sz="2000" dirty="0">
                <a:ln w="6350">
                  <a:noFill/>
                </a:ln>
                <a:solidFill>
                  <a:srgbClr val="004384"/>
                </a:solidFill>
                <a:latin typeface="微软雅黑" panose="020B0503020204020204" charset="-122"/>
                <a:ea typeface="微软雅黑" panose="020B0503020204020204" charset="-122"/>
              </a:rPr>
              <a:t>张思睿</a:t>
            </a:r>
            <a:endParaRPr lang="zh-CN" altLang="en-US" sz="2000" dirty="0">
              <a:ln w="6350">
                <a:noFill/>
              </a:ln>
              <a:solidFill>
                <a:srgbClr val="004384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31" name="TextBox 11"/>
          <p:cNvSpPr txBox="1"/>
          <p:nvPr/>
        </p:nvSpPr>
        <p:spPr>
          <a:xfrm>
            <a:off x="8354851" y="2332039"/>
            <a:ext cx="2630560" cy="276999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dirty="0">
                <a:solidFill>
                  <a:schemeClr val="bg1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HUNAN  UNIVERSITY</a:t>
            </a:r>
            <a:endParaRPr lang="en-US" dirty="0">
              <a:solidFill>
                <a:schemeClr val="bg1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pic>
        <p:nvPicPr>
          <p:cNvPr id="2097172" name="图片 142" descr="校徽-1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46218" y="323066"/>
            <a:ext cx="2499564" cy="831043"/>
          </a:xfrm>
          <a:prstGeom prst="rect">
            <a:avLst/>
          </a:prstGeom>
        </p:spPr>
      </p:pic>
      <p:cxnSp>
        <p:nvCxnSpPr>
          <p:cNvPr id="3145728" name="直线连接符 4"/>
          <p:cNvCxnSpPr/>
          <p:nvPr/>
        </p:nvCxnSpPr>
        <p:spPr>
          <a:xfrm>
            <a:off x="7904001" y="2715352"/>
            <a:ext cx="3533256" cy="0"/>
          </a:xfrm>
          <a:prstGeom prst="line">
            <a:avLst/>
          </a:prstGeom>
          <a:ln w="254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3462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2.3 竞品分析：功能单一、价格带错位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254000" y="2910948"/>
            <a:ext cx="2768600" cy="2603500"/>
          </a:xfrm>
          <a:custGeom>
            <a:avLst/>
            <a:gdLst/>
            <a:ahLst/>
            <a:cxnLst/>
            <a:rect l="l" t="t" r="r" b="b"/>
            <a:pathLst>
              <a:path w="2768600" h="2603500">
                <a:moveTo>
                  <a:pt x="101589" y="0"/>
                </a:moveTo>
                <a:lnTo>
                  <a:pt x="2667011" y="0"/>
                </a:lnTo>
                <a:cubicBezTo>
                  <a:pt x="2723117" y="0"/>
                  <a:pt x="2768600" y="45483"/>
                  <a:pt x="2768600" y="101589"/>
                </a:cubicBezTo>
                <a:lnTo>
                  <a:pt x="2768600" y="2501911"/>
                </a:lnTo>
                <a:cubicBezTo>
                  <a:pt x="2768600" y="2558017"/>
                  <a:pt x="2723117" y="2603500"/>
                  <a:pt x="2667011" y="2603500"/>
                </a:cubicBezTo>
                <a:lnTo>
                  <a:pt x="101589" y="2603500"/>
                </a:lnTo>
                <a:cubicBezTo>
                  <a:pt x="45483" y="2603500"/>
                  <a:pt x="0" y="2558017"/>
                  <a:pt x="0" y="2501911"/>
                </a:cubicBezTo>
                <a:lnTo>
                  <a:pt x="0" y="101589"/>
                </a:lnTo>
                <a:cubicBezTo>
                  <a:pt x="0" y="45520"/>
                  <a:pt x="45520" y="0"/>
                  <a:pt x="101589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94953" y="3114148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小米智能水杯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26439" y="3571348"/>
            <a:ext cx="1422400" cy="1231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仅温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度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显示</a:t>
            </a:r>
            <a:endParaRPr lang="zh-CN" altLang="en-US" sz="1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02002" y="4902200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¥149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225006" y="2260600"/>
            <a:ext cx="2717800" cy="3200400"/>
          </a:xfrm>
          <a:custGeom>
            <a:avLst/>
            <a:gdLst/>
            <a:ahLst/>
            <a:cxnLst/>
            <a:rect l="l" t="t" r="r" b="b"/>
            <a:pathLst>
              <a:path w="2717800" h="3200400">
                <a:moveTo>
                  <a:pt x="101591" y="0"/>
                </a:moveTo>
                <a:lnTo>
                  <a:pt x="2616209" y="0"/>
                </a:lnTo>
                <a:cubicBezTo>
                  <a:pt x="2672316" y="0"/>
                  <a:pt x="2717800" y="45484"/>
                  <a:pt x="2717800" y="101591"/>
                </a:cubicBezTo>
                <a:lnTo>
                  <a:pt x="2717800" y="3098809"/>
                </a:lnTo>
                <a:cubicBezTo>
                  <a:pt x="2717800" y="3154916"/>
                  <a:pt x="2672316" y="3200400"/>
                  <a:pt x="2616209" y="3200400"/>
                </a:cubicBezTo>
                <a:lnTo>
                  <a:pt x="101591" y="3200400"/>
                </a:lnTo>
                <a:cubicBezTo>
                  <a:pt x="45484" y="3200400"/>
                  <a:pt x="0" y="3154916"/>
                  <a:pt x="0" y="3098809"/>
                </a:cubicBezTo>
                <a:lnTo>
                  <a:pt x="0" y="101591"/>
                </a:lnTo>
                <a:cubicBezTo>
                  <a:pt x="0" y="45484"/>
                  <a:pt x="45484" y="0"/>
                  <a:pt x="101591" y="0"/>
                </a:cubicBezTo>
                <a:close/>
              </a:path>
            </a:pathLst>
          </a:custGeom>
          <a:solidFill>
            <a:srgbClr val="4682B4">
              <a:alpha val="30196"/>
            </a:srgbClr>
          </a:solidFill>
          <a:ln w="25400">
            <a:solidFill>
              <a:srgbClr val="00BFFF"/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3911997" y="2489200"/>
            <a:ext cx="139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我们的机会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409156" y="2946400"/>
            <a:ext cx="2400300" cy="177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100-160元价格段，缺乏同时具备</a:t>
            </a:r>
            <a:r>
              <a:rPr lang="en-US" sz="1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情绪识别、饮水提醒、开源扩展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的设备。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065588" y="4826000"/>
            <a:ext cx="10922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¥159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99188" y="2910948"/>
            <a:ext cx="2768600" cy="2603500"/>
          </a:xfrm>
          <a:custGeom>
            <a:avLst/>
            <a:gdLst/>
            <a:ahLst/>
            <a:cxnLst/>
            <a:rect l="l" t="t" r="r" b="b"/>
            <a:pathLst>
              <a:path w="2768600" h="2603500">
                <a:moveTo>
                  <a:pt x="101589" y="0"/>
                </a:moveTo>
                <a:lnTo>
                  <a:pt x="2667011" y="0"/>
                </a:lnTo>
                <a:cubicBezTo>
                  <a:pt x="2723117" y="0"/>
                  <a:pt x="2768600" y="45483"/>
                  <a:pt x="2768600" y="101589"/>
                </a:cubicBezTo>
                <a:lnTo>
                  <a:pt x="2768600" y="2501911"/>
                </a:lnTo>
                <a:cubicBezTo>
                  <a:pt x="2768600" y="2558017"/>
                  <a:pt x="2723117" y="2603500"/>
                  <a:pt x="2667011" y="2603500"/>
                </a:cubicBezTo>
                <a:lnTo>
                  <a:pt x="101589" y="2603500"/>
                </a:lnTo>
                <a:cubicBezTo>
                  <a:pt x="45483" y="2603500"/>
                  <a:pt x="0" y="2558017"/>
                  <a:pt x="0" y="2501911"/>
                </a:cubicBezTo>
                <a:lnTo>
                  <a:pt x="0" y="101589"/>
                </a:lnTo>
                <a:cubicBezTo>
                  <a:pt x="0" y="45520"/>
                  <a:pt x="45520" y="0"/>
                  <a:pt x="101589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840141" y="3114148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飞利浦唤醒灯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693826" y="3571348"/>
            <a:ext cx="1778000" cy="1231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厚重，功能复杂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147190" y="4902200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¥399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9170194" y="3561159"/>
            <a:ext cx="2768600" cy="1955800"/>
          </a:xfrm>
          <a:custGeom>
            <a:avLst/>
            <a:gdLst/>
            <a:ahLst/>
            <a:cxnLst/>
            <a:rect l="l" t="t" r="r" b="b"/>
            <a:pathLst>
              <a:path w="2768600" h="1955800">
                <a:moveTo>
                  <a:pt x="101604" y="0"/>
                </a:moveTo>
                <a:lnTo>
                  <a:pt x="2666996" y="0"/>
                </a:lnTo>
                <a:cubicBezTo>
                  <a:pt x="2723110" y="0"/>
                  <a:pt x="2768600" y="45490"/>
                  <a:pt x="2768600" y="101604"/>
                </a:cubicBezTo>
                <a:lnTo>
                  <a:pt x="2768600" y="1854196"/>
                </a:lnTo>
                <a:cubicBezTo>
                  <a:pt x="2768600" y="1910310"/>
                  <a:pt x="2723110" y="1955800"/>
                  <a:pt x="2666996" y="1955800"/>
                </a:cubicBezTo>
                <a:lnTo>
                  <a:pt x="101604" y="1955800"/>
                </a:lnTo>
                <a:cubicBezTo>
                  <a:pt x="45490" y="1955800"/>
                  <a:pt x="0" y="1910310"/>
                  <a:pt x="0" y="1854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9768284" y="3764359"/>
            <a:ext cx="1574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聚普森</a:t>
            </a: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香薰机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832975" y="4316730"/>
            <a:ext cx="1442720" cy="34417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功能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单一，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需耗材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118196" y="4902200"/>
            <a:ext cx="876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¥477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03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5207000" y="3067050"/>
            <a:ext cx="4032250" cy="700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10000"/>
              </a:lnSpc>
            </a:pPr>
            <a:r>
              <a:rPr lang="en-US" sz="3600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产品定位与目标</a:t>
            </a:r>
            <a:endParaRPr kumimoji="1" lang="en-US" altLang="en-US" sz="3600" dirty="0">
              <a:solidFill>
                <a:schemeClr val="bg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pic>
        <p:nvPicPr>
          <p:cNvPr id="3" name="Image 1" descr="https://kimi-web-img.moonshot.cn/img/design21g.com/7e0fc29ebd92ec34cb9960d5909e271f0b419849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70000" y="1181100"/>
            <a:ext cx="3810000" cy="3810000"/>
          </a:xfrm>
          <a:prstGeom prst="roundRect">
            <a:avLst>
              <a:gd name="adj" fmla="val 500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699250" y="1181100"/>
            <a:ext cx="5664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3.1 产品核心定位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5" name="Text 1"/>
          <p:cNvSpPr/>
          <p:nvPr/>
        </p:nvSpPr>
        <p:spPr>
          <a:xfrm>
            <a:off x="6400800" y="1968500"/>
            <a:ext cx="5626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情绪可见的贴心水杯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438900" y="2794000"/>
            <a:ext cx="3734435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硬件形态是水杯</a:t>
            </a:r>
            <a:endParaRPr lang="en-US" sz="18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核心卖点是</a:t>
            </a: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情绪可视化</a:t>
            </a:r>
            <a:endParaRPr lang="en-US" sz="18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附加价值是健康提醒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502400" y="4146550"/>
            <a:ext cx="3734435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通过杯柄心率传感器捕捉压力，用杯壁呼吸灯即时反馈，实现</a:t>
            </a:r>
            <a:r>
              <a:rPr lang="en-US" sz="1600" dirty="0">
                <a:solidFill>
                  <a:srgbClr val="333333"/>
                </a:solidFill>
                <a:highlight>
                  <a:srgbClr val="87CEEB">
                    <a:alpha val="5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“手一握，心情有颜色” 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，在桌面形成情绪锚点。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>
            <p:custDataLst>
              <p:tags r:id="rId2"/>
            </p:custDataLst>
          </p:nvPr>
        </p:nvSpPr>
        <p:spPr>
          <a:xfrm>
            <a:off x="139700" y="173355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3.2 用户需求满足点：</a:t>
            </a:r>
            <a:r>
              <a:rPr lang="zh-CN" alt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微情绪</a:t>
            </a: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价值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>
            <p:custDataLst>
              <p:tags r:id="rId3"/>
            </p:custDataLst>
          </p:nvPr>
        </p:nvSpPr>
        <p:spPr>
          <a:xfrm>
            <a:off x="2654300" y="26035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332899" y="36909"/>
                </a:moveTo>
                <a:cubicBezTo>
                  <a:pt x="316111" y="13692"/>
                  <a:pt x="289203" y="0"/>
                  <a:pt x="260628" y="0"/>
                </a:cubicBezTo>
                <a:cubicBezTo>
                  <a:pt x="211336" y="0"/>
                  <a:pt x="171450" y="39886"/>
                  <a:pt x="171450" y="89178"/>
                </a:cubicBezTo>
                <a:lnTo>
                  <a:pt x="171450" y="92035"/>
                </a:lnTo>
                <a:cubicBezTo>
                  <a:pt x="171450" y="168712"/>
                  <a:pt x="269081" y="250865"/>
                  <a:pt x="316944" y="286464"/>
                </a:cubicBezTo>
                <a:cubicBezTo>
                  <a:pt x="332423" y="298013"/>
                  <a:pt x="353258" y="298013"/>
                  <a:pt x="368737" y="286464"/>
                </a:cubicBezTo>
                <a:cubicBezTo>
                  <a:pt x="416600" y="250746"/>
                  <a:pt x="514231" y="168712"/>
                  <a:pt x="514231" y="92035"/>
                </a:cubicBezTo>
                <a:lnTo>
                  <a:pt x="514231" y="89178"/>
                </a:lnTo>
                <a:cubicBezTo>
                  <a:pt x="514231" y="39886"/>
                  <a:pt x="474345" y="0"/>
                  <a:pt x="425053" y="0"/>
                </a:cubicBezTo>
                <a:cubicBezTo>
                  <a:pt x="396478" y="0"/>
                  <a:pt x="369570" y="13692"/>
                  <a:pt x="352782" y="36909"/>
                </a:cubicBezTo>
                <a:lnTo>
                  <a:pt x="342900" y="50840"/>
                </a:lnTo>
                <a:lnTo>
                  <a:pt x="332899" y="36909"/>
                </a:lnTo>
                <a:close/>
                <a:moveTo>
                  <a:pt x="130135" y="406598"/>
                </a:moveTo>
                <a:lnTo>
                  <a:pt x="79415" y="457200"/>
                </a:lnTo>
                <a:lnTo>
                  <a:pt x="38100" y="457200"/>
                </a:lnTo>
                <a:cubicBezTo>
                  <a:pt x="17026" y="457200"/>
                  <a:pt x="0" y="474226"/>
                  <a:pt x="0" y="495300"/>
                </a:cubicBezTo>
                <a:lnTo>
                  <a:pt x="0" y="571500"/>
                </a:lnTo>
                <a:cubicBezTo>
                  <a:pt x="0" y="592574"/>
                  <a:pt x="17026" y="609600"/>
                  <a:pt x="38100" y="609600"/>
                </a:cubicBezTo>
                <a:lnTo>
                  <a:pt x="419695" y="609600"/>
                </a:lnTo>
                <a:cubicBezTo>
                  <a:pt x="454223" y="609600"/>
                  <a:pt x="487918" y="598527"/>
                  <a:pt x="515779" y="578048"/>
                </a:cubicBezTo>
                <a:lnTo>
                  <a:pt x="666512" y="466963"/>
                </a:lnTo>
                <a:cubicBezTo>
                  <a:pt x="687705" y="451366"/>
                  <a:pt x="692229" y="421600"/>
                  <a:pt x="676632" y="400407"/>
                </a:cubicBezTo>
                <a:cubicBezTo>
                  <a:pt x="661035" y="379214"/>
                  <a:pt x="631269" y="374690"/>
                  <a:pt x="610076" y="390287"/>
                </a:cubicBezTo>
                <a:lnTo>
                  <a:pt x="467439" y="495300"/>
                </a:lnTo>
                <a:lnTo>
                  <a:pt x="333375" y="495300"/>
                </a:lnTo>
                <a:cubicBezTo>
                  <a:pt x="317540" y="495300"/>
                  <a:pt x="304800" y="482560"/>
                  <a:pt x="304800" y="466725"/>
                </a:cubicBezTo>
                <a:cubicBezTo>
                  <a:pt x="304800" y="450890"/>
                  <a:pt x="317540" y="438150"/>
                  <a:pt x="333375" y="438150"/>
                </a:cubicBezTo>
                <a:lnTo>
                  <a:pt x="419100" y="438150"/>
                </a:lnTo>
                <a:cubicBezTo>
                  <a:pt x="440174" y="438150"/>
                  <a:pt x="457200" y="421124"/>
                  <a:pt x="457200" y="400050"/>
                </a:cubicBezTo>
                <a:cubicBezTo>
                  <a:pt x="457200" y="378976"/>
                  <a:pt x="440174" y="361950"/>
                  <a:pt x="419100" y="361950"/>
                </a:cubicBezTo>
                <a:lnTo>
                  <a:pt x="237887" y="361950"/>
                </a:lnTo>
                <a:cubicBezTo>
                  <a:pt x="197525" y="361950"/>
                  <a:pt x="158710" y="378023"/>
                  <a:pt x="130135" y="406598"/>
                </a:cubicBezTo>
                <a:close/>
              </a:path>
            </a:pathLst>
          </a:custGeom>
          <a:solidFill>
            <a:srgbClr val="00BFFF"/>
          </a:solidFill>
        </p:spPr>
      </p:sp>
      <p:sp>
        <p:nvSpPr>
          <p:cNvPr id="5" name="Text 2"/>
          <p:cNvSpPr/>
          <p:nvPr>
            <p:custDataLst>
              <p:tags r:id="rId4"/>
            </p:custDataLst>
          </p:nvPr>
        </p:nvSpPr>
        <p:spPr>
          <a:xfrm>
            <a:off x="2254250" y="3346450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握杯即测情绪</a:t>
            </a:r>
            <a:endParaRPr lang="en-US" sz="1600" dirty="0"/>
          </a:p>
        </p:txBody>
      </p:sp>
      <p:sp>
        <p:nvSpPr>
          <p:cNvPr id="6" name="Text 3"/>
          <p:cNvSpPr/>
          <p:nvPr>
            <p:custDataLst>
              <p:tags r:id="rId5"/>
            </p:custDataLst>
          </p:nvPr>
        </p:nvSpPr>
        <p:spPr>
          <a:xfrm>
            <a:off x="1663700" y="3752850"/>
            <a:ext cx="2667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无需佩戴，自然握持即可感知压力。</a:t>
            </a:r>
            <a:endParaRPr lang="en-US" sz="1600" dirty="0"/>
          </a:p>
        </p:txBody>
      </p:sp>
      <p:sp>
        <p:nvSpPr>
          <p:cNvPr id="7" name="Text 4"/>
          <p:cNvSpPr/>
          <p:nvPr>
            <p:custDataLst>
              <p:tags r:id="rId6"/>
            </p:custDataLst>
          </p:nvPr>
        </p:nvSpPr>
        <p:spPr>
          <a:xfrm>
            <a:off x="4286250" y="3168650"/>
            <a:ext cx="685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87CEE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→</a:t>
            </a:r>
            <a:endParaRPr lang="en-US" sz="1600" dirty="0"/>
          </a:p>
        </p:txBody>
      </p:sp>
      <p:sp>
        <p:nvSpPr>
          <p:cNvPr id="8" name="Shape 5"/>
          <p:cNvSpPr/>
          <p:nvPr>
            <p:custDataLst>
              <p:tags r:id="rId7"/>
            </p:custDataLst>
          </p:nvPr>
        </p:nvSpPr>
        <p:spPr>
          <a:xfrm>
            <a:off x="5803900" y="2603500"/>
            <a:ext cx="457200" cy="609600"/>
          </a:xfrm>
          <a:custGeom>
            <a:avLst/>
            <a:gdLst/>
            <a:ahLst/>
            <a:cxnLst/>
            <a:rect l="l" t="t" r="r" b="b"/>
            <a:pathLst>
              <a:path w="457200" h="609600">
                <a:moveTo>
                  <a:pt x="348734" y="457200"/>
                </a:moveTo>
                <a:cubicBezTo>
                  <a:pt x="357426" y="430649"/>
                  <a:pt x="374809" y="406598"/>
                  <a:pt x="394454" y="385882"/>
                </a:cubicBezTo>
                <a:cubicBezTo>
                  <a:pt x="433387" y="344924"/>
                  <a:pt x="457200" y="289560"/>
                  <a:pt x="457200" y="228600"/>
                </a:cubicBezTo>
                <a:cubicBezTo>
                  <a:pt x="457200" y="102394"/>
                  <a:pt x="354806" y="0"/>
                  <a:pt x="228600" y="0"/>
                </a:cubicBezTo>
                <a:cubicBezTo>
                  <a:pt x="102394" y="0"/>
                  <a:pt x="0" y="102394"/>
                  <a:pt x="0" y="228600"/>
                </a:cubicBezTo>
                <a:cubicBezTo>
                  <a:pt x="0" y="289560"/>
                  <a:pt x="23813" y="344924"/>
                  <a:pt x="62746" y="385882"/>
                </a:cubicBezTo>
                <a:cubicBezTo>
                  <a:pt x="82391" y="406598"/>
                  <a:pt x="99893" y="430649"/>
                  <a:pt x="108466" y="457200"/>
                </a:cubicBezTo>
                <a:lnTo>
                  <a:pt x="348615" y="457200"/>
                </a:lnTo>
                <a:close/>
                <a:moveTo>
                  <a:pt x="342900" y="514350"/>
                </a:moveTo>
                <a:lnTo>
                  <a:pt x="114300" y="514350"/>
                </a:lnTo>
                <a:lnTo>
                  <a:pt x="114300" y="533400"/>
                </a:lnTo>
                <a:cubicBezTo>
                  <a:pt x="114300" y="586026"/>
                  <a:pt x="156924" y="628650"/>
                  <a:pt x="209550" y="628650"/>
                </a:cubicBezTo>
                <a:lnTo>
                  <a:pt x="247650" y="628650"/>
                </a:lnTo>
                <a:cubicBezTo>
                  <a:pt x="300276" y="628650"/>
                  <a:pt x="342900" y="586026"/>
                  <a:pt x="342900" y="533400"/>
                </a:cubicBezTo>
                <a:lnTo>
                  <a:pt x="342900" y="514350"/>
                </a:lnTo>
                <a:close/>
                <a:moveTo>
                  <a:pt x="219075" y="133350"/>
                </a:moveTo>
                <a:cubicBezTo>
                  <a:pt x="171688" y="133350"/>
                  <a:pt x="133350" y="171688"/>
                  <a:pt x="133350" y="219075"/>
                </a:cubicBezTo>
                <a:cubicBezTo>
                  <a:pt x="133350" y="234910"/>
                  <a:pt x="120610" y="247650"/>
                  <a:pt x="104775" y="247650"/>
                </a:cubicBezTo>
                <a:cubicBezTo>
                  <a:pt x="88940" y="247650"/>
                  <a:pt x="76200" y="234910"/>
                  <a:pt x="76200" y="219075"/>
                </a:cubicBezTo>
                <a:cubicBezTo>
                  <a:pt x="76200" y="140137"/>
                  <a:pt x="140137" y="76200"/>
                  <a:pt x="219075" y="76200"/>
                </a:cubicBezTo>
                <a:cubicBezTo>
                  <a:pt x="234910" y="76200"/>
                  <a:pt x="247650" y="88940"/>
                  <a:pt x="247650" y="104775"/>
                </a:cubicBezTo>
                <a:cubicBezTo>
                  <a:pt x="247650" y="120610"/>
                  <a:pt x="234910" y="133350"/>
                  <a:pt x="219075" y="133350"/>
                </a:cubicBezTo>
                <a:close/>
              </a:path>
            </a:pathLst>
          </a:custGeom>
          <a:solidFill>
            <a:srgbClr val="00BFFF"/>
          </a:solidFill>
        </p:spPr>
      </p:sp>
      <p:sp>
        <p:nvSpPr>
          <p:cNvPr id="9" name="Text 6"/>
          <p:cNvSpPr/>
          <p:nvPr>
            <p:custDataLst>
              <p:tags r:id="rId8"/>
            </p:custDataLst>
          </p:nvPr>
        </p:nvSpPr>
        <p:spPr>
          <a:xfrm>
            <a:off x="5289550" y="3346450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灯光即时安抚</a:t>
            </a:r>
            <a:endParaRPr lang="en-US" sz="1600" dirty="0"/>
          </a:p>
        </p:txBody>
      </p:sp>
      <p:sp>
        <p:nvSpPr>
          <p:cNvPr id="10" name="Text 7"/>
          <p:cNvSpPr/>
          <p:nvPr>
            <p:custDataLst>
              <p:tags r:id="rId9"/>
            </p:custDataLst>
          </p:nvPr>
        </p:nvSpPr>
        <p:spPr>
          <a:xfrm>
            <a:off x="4699000" y="3752850"/>
            <a:ext cx="2667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呼吸灯颜色与频率反馈情绪状态。</a:t>
            </a:r>
            <a:endParaRPr lang="en-US" sz="1600" dirty="0"/>
          </a:p>
        </p:txBody>
      </p:sp>
      <p:sp>
        <p:nvSpPr>
          <p:cNvPr id="11" name="Text 8"/>
          <p:cNvSpPr/>
          <p:nvPr>
            <p:custDataLst>
              <p:tags r:id="rId10"/>
            </p:custDataLst>
          </p:nvPr>
        </p:nvSpPr>
        <p:spPr>
          <a:xfrm>
            <a:off x="7321550" y="3168650"/>
            <a:ext cx="685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87CEE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→</a:t>
            </a:r>
            <a:endParaRPr lang="en-US" sz="1600" dirty="0"/>
          </a:p>
        </p:txBody>
      </p:sp>
      <p:sp>
        <p:nvSpPr>
          <p:cNvPr id="12" name="Shape 9"/>
          <p:cNvSpPr/>
          <p:nvPr>
            <p:custDataLst>
              <p:tags r:id="rId11"/>
            </p:custDataLst>
          </p:nvPr>
        </p:nvSpPr>
        <p:spPr>
          <a:xfrm>
            <a:off x="8839200" y="2603500"/>
            <a:ext cx="457200" cy="609600"/>
          </a:xfrm>
          <a:custGeom>
            <a:avLst/>
            <a:gdLst/>
            <a:ahLst/>
            <a:cxnLst/>
            <a:rect l="l" t="t" r="r" b="b"/>
            <a:pathLst>
              <a:path w="457200" h="609600">
                <a:moveTo>
                  <a:pt x="38100" y="0"/>
                </a:moveTo>
                <a:cubicBezTo>
                  <a:pt x="27503" y="0"/>
                  <a:pt x="17383" y="4405"/>
                  <a:pt x="10239" y="12144"/>
                </a:cubicBezTo>
                <a:cubicBezTo>
                  <a:pt x="3096" y="19883"/>
                  <a:pt x="-714" y="30242"/>
                  <a:pt x="119" y="40838"/>
                </a:cubicBezTo>
                <a:lnTo>
                  <a:pt x="34409" y="521137"/>
                </a:lnTo>
                <a:cubicBezTo>
                  <a:pt x="37981" y="571024"/>
                  <a:pt x="79415" y="609600"/>
                  <a:pt x="129421" y="609600"/>
                </a:cubicBezTo>
                <a:lnTo>
                  <a:pt x="327779" y="609600"/>
                </a:lnTo>
                <a:cubicBezTo>
                  <a:pt x="377785" y="609600"/>
                  <a:pt x="419219" y="571024"/>
                  <a:pt x="422791" y="521137"/>
                </a:cubicBezTo>
                <a:lnTo>
                  <a:pt x="457081" y="40838"/>
                </a:lnTo>
                <a:cubicBezTo>
                  <a:pt x="457795" y="30242"/>
                  <a:pt x="454223" y="19883"/>
                  <a:pt x="446961" y="12144"/>
                </a:cubicBezTo>
                <a:cubicBezTo>
                  <a:pt x="439698" y="4405"/>
                  <a:pt x="429697" y="0"/>
                  <a:pt x="419100" y="0"/>
                </a:cubicBezTo>
                <a:lnTo>
                  <a:pt x="38100" y="0"/>
                </a:lnTo>
                <a:close/>
                <a:moveTo>
                  <a:pt x="86916" y="186333"/>
                </a:moveTo>
                <a:lnTo>
                  <a:pt x="79058" y="76200"/>
                </a:lnTo>
                <a:lnTo>
                  <a:pt x="378262" y="76200"/>
                </a:lnTo>
                <a:lnTo>
                  <a:pt x="370403" y="186333"/>
                </a:lnTo>
                <a:lnTo>
                  <a:pt x="341590" y="200739"/>
                </a:lnTo>
                <a:cubicBezTo>
                  <a:pt x="318492" y="212288"/>
                  <a:pt x="291346" y="212288"/>
                  <a:pt x="268248" y="200739"/>
                </a:cubicBezTo>
                <a:cubicBezTo>
                  <a:pt x="243364" y="188357"/>
                  <a:pt x="214074" y="188357"/>
                  <a:pt x="189190" y="200739"/>
                </a:cubicBezTo>
                <a:cubicBezTo>
                  <a:pt x="166092" y="212288"/>
                  <a:pt x="138946" y="212288"/>
                  <a:pt x="115848" y="200739"/>
                </a:cubicBezTo>
                <a:lnTo>
                  <a:pt x="86916" y="186333"/>
                </a:lnTo>
                <a:close/>
              </a:path>
            </a:pathLst>
          </a:custGeom>
          <a:solidFill>
            <a:srgbClr val="00BFFF"/>
          </a:solidFill>
        </p:spPr>
      </p:sp>
      <p:sp>
        <p:nvSpPr>
          <p:cNvPr id="13" name="Text 10"/>
          <p:cNvSpPr/>
          <p:nvPr>
            <p:custDataLst>
              <p:tags r:id="rId12"/>
            </p:custDataLst>
          </p:nvPr>
        </p:nvSpPr>
        <p:spPr>
          <a:xfrm>
            <a:off x="8324850" y="3346450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温柔</a:t>
            </a:r>
            <a:r>
              <a:rPr lang="zh-CN" alt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提醒</a:t>
            </a: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喝水</a:t>
            </a:r>
            <a:endParaRPr lang="en-US" sz="1600" dirty="0"/>
          </a:p>
        </p:txBody>
      </p:sp>
      <p:sp>
        <p:nvSpPr>
          <p:cNvPr id="14" name="Text 11"/>
          <p:cNvSpPr/>
          <p:nvPr>
            <p:custDataLst>
              <p:tags r:id="rId13"/>
            </p:custDataLst>
          </p:nvPr>
        </p:nvSpPr>
        <p:spPr>
          <a:xfrm>
            <a:off x="7734300" y="3752850"/>
            <a:ext cx="2667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智能算法动态调整提醒，避免打扰。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651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3.3 短期与长期目标：从原型到社区生态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254000" y="2565400"/>
            <a:ext cx="5638800" cy="2641600"/>
          </a:xfrm>
          <a:custGeom>
            <a:avLst/>
            <a:gdLst/>
            <a:ahLst/>
            <a:cxnLst/>
            <a:rect l="l" t="t" r="r" b="b"/>
            <a:pathLst>
              <a:path w="5638800" h="26416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540004"/>
                </a:lnTo>
                <a:cubicBezTo>
                  <a:pt x="5638800" y="2596114"/>
                  <a:pt x="5593314" y="2641600"/>
                  <a:pt x="55372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558800" y="2870200"/>
            <a:ext cx="518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短期目标 (1个月)</a:t>
            </a:r>
            <a:endParaRPr lang="en-US" sz="1600" dirty="0"/>
          </a:p>
        </p:txBody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558800" y="3365500"/>
            <a:ext cx="5130800" cy="142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完成功能原型 (心率识别、灯光反馈、喝水提醒、Type-C充电)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实现功能前提下降低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物料成本</a:t>
            </a:r>
            <a:endParaRPr lang="en-US" sz="16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进行项目可行性验证</a:t>
            </a:r>
            <a:endParaRPr lang="en-US" sz="1600" b="1" dirty="0">
              <a:solidFill>
                <a:srgbClr val="00BFF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7" name="Shape 4"/>
          <p:cNvSpPr/>
          <p:nvPr>
            <p:custDataLst>
              <p:tags r:id="rId5"/>
            </p:custDataLst>
          </p:nvPr>
        </p:nvSpPr>
        <p:spPr>
          <a:xfrm>
            <a:off x="6299200" y="2565400"/>
            <a:ext cx="5638800" cy="2641600"/>
          </a:xfrm>
          <a:custGeom>
            <a:avLst/>
            <a:gdLst/>
            <a:ahLst/>
            <a:cxnLst/>
            <a:rect l="l" t="t" r="r" b="b"/>
            <a:pathLst>
              <a:path w="5638800" h="26416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540004"/>
                </a:lnTo>
                <a:cubicBezTo>
                  <a:pt x="5638800" y="2596114"/>
                  <a:pt x="5593314" y="2641600"/>
                  <a:pt x="55372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4682B4">
              <a:alpha val="3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6604000" y="2870200"/>
            <a:ext cx="518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长期目标 (3个月)</a:t>
            </a:r>
            <a:endParaRPr lang="en-US" sz="1600" dirty="0"/>
          </a:p>
        </p:txBody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6553200" y="3276600"/>
            <a:ext cx="5130800" cy="142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迭代App可视化面板，拓展坐姿提醒、番茄钟等功能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产品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开源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形成可持续更新的产品生态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zh-CN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04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4966187" y="3090589"/>
            <a:ext cx="74226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核心功能设计</a:t>
            </a:r>
            <a:endParaRPr kumimoji="1" lang="en-US" altLang="en-US" sz="3600" b="1" dirty="0">
              <a:solidFill>
                <a:schemeClr val="bg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450" y="1549400"/>
            <a:ext cx="558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核心功能设计</a:t>
            </a:r>
            <a:endParaRPr lang="en-US" sz="28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30250" y="2197100"/>
            <a:ext cx="5664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800" b="1" dirty="0">
                <a:solidFill>
                  <a:srgbClr val="00BF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4.1 实时心率情绪感知</a:t>
            </a:r>
            <a:endParaRPr lang="en-US" sz="2800" b="1" dirty="0">
              <a:solidFill>
                <a:srgbClr val="00BFFF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729615" y="3073400"/>
            <a:ext cx="463042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杯柄内置MAX30102心率传感器，用户自然握持即可在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5秒内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测得心率，通过开源算法换算为压力指数，准确率经实测达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90%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6" name="Shape 3"/>
          <p:cNvSpPr/>
          <p:nvPr>
            <p:custDataLst>
              <p:tags r:id="rId2"/>
            </p:custDataLst>
          </p:nvPr>
        </p:nvSpPr>
        <p:spPr>
          <a:xfrm>
            <a:off x="901700" y="429895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00BFFF"/>
          </a:solidFill>
        </p:spPr>
      </p:sp>
      <p:sp>
        <p:nvSpPr>
          <p:cNvPr id="7" name="Text 4"/>
          <p:cNvSpPr/>
          <p:nvPr>
            <p:custDataLst>
              <p:tags r:id="rId3"/>
            </p:custDataLst>
          </p:nvPr>
        </p:nvSpPr>
        <p:spPr>
          <a:xfrm>
            <a:off x="1231900" y="4248150"/>
            <a:ext cx="5181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无需佩戴手环，降低采集门槛</a:t>
            </a:r>
            <a:endParaRPr lang="en-US" sz="1600" dirty="0"/>
          </a:p>
        </p:txBody>
      </p:sp>
      <p:sp>
        <p:nvSpPr>
          <p:cNvPr id="8" name="Shape 5"/>
          <p:cNvSpPr/>
          <p:nvPr>
            <p:custDataLst>
              <p:tags r:id="rId4"/>
            </p:custDataLst>
          </p:nvPr>
        </p:nvSpPr>
        <p:spPr>
          <a:xfrm>
            <a:off x="901700" y="470535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00BFFF"/>
          </a:solidFill>
        </p:spPr>
      </p:sp>
      <p:sp>
        <p:nvSpPr>
          <p:cNvPr id="9" name="Text 6"/>
          <p:cNvSpPr/>
          <p:nvPr>
            <p:custDataLst>
              <p:tags r:id="rId5"/>
            </p:custDataLst>
          </p:nvPr>
        </p:nvSpPr>
        <p:spPr>
          <a:xfrm>
            <a:off x="1231900" y="4654550"/>
            <a:ext cx="5181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数据仅保存在本地</a:t>
            </a: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保护隐私</a:t>
            </a:r>
            <a:endParaRPr lang="en-US" sz="1600" dirty="0"/>
          </a:p>
        </p:txBody>
      </p:sp>
      <p:pic>
        <p:nvPicPr>
          <p:cNvPr id="10" name="Image 1" descr="https://kimi-web-img.moonshot.cn/img/images.squarespace-cdn.com/4398db8bfd5b3b541a8c1e36c8fc00bc231fabac.jpg"/>
          <p:cNvPicPr>
            <a:picLocks noChangeAspect="1"/>
          </p:cNvPicPr>
          <p:nvPr/>
        </p:nvPicPr>
        <p:blipFill>
          <a:blip r:embed="rId6"/>
          <a:srcRect t="20652" b="20652"/>
          <a:stretch>
            <a:fillRect/>
          </a:stretch>
        </p:blipFill>
        <p:spPr>
          <a:xfrm>
            <a:off x="6271260" y="1244600"/>
            <a:ext cx="5133340" cy="4464050"/>
          </a:xfrm>
          <a:prstGeom prst="roundRect">
            <a:avLst>
              <a:gd name="adj" fmla="val 2000"/>
            </a:avLst>
          </a:prstGeom>
        </p:spPr>
      </p:pic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49850" y="1270000"/>
            <a:ext cx="198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核心功能设计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267200" y="2032000"/>
            <a:ext cx="4356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00BF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4.2 智能饮水提醒算法</a:t>
            </a:r>
            <a:endParaRPr lang="en-US" sz="3200" b="1" dirty="0">
              <a:solidFill>
                <a:srgbClr val="00BFFF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635000" y="2844800"/>
            <a:ext cx="4673600" cy="1778000"/>
          </a:xfrm>
          <a:custGeom>
            <a:avLst/>
            <a:gdLst/>
            <a:ahLst/>
            <a:cxnLst/>
            <a:rect l="l" t="t" r="r" b="b"/>
            <a:pathLst>
              <a:path w="4673600" h="1778000">
                <a:moveTo>
                  <a:pt x="101595" y="0"/>
                </a:moveTo>
                <a:lnTo>
                  <a:pt x="4572005" y="0"/>
                </a:lnTo>
                <a:cubicBezTo>
                  <a:pt x="4628114" y="0"/>
                  <a:pt x="4673600" y="45486"/>
                  <a:pt x="4673600" y="101595"/>
                </a:cubicBezTo>
                <a:lnTo>
                  <a:pt x="4673600" y="1676405"/>
                </a:lnTo>
                <a:cubicBezTo>
                  <a:pt x="4673600" y="1732514"/>
                  <a:pt x="4628114" y="1778000"/>
                  <a:pt x="45720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6" name="Text 3"/>
          <p:cNvSpPr/>
          <p:nvPr>
            <p:custDataLst>
              <p:tags r:id="rId3"/>
            </p:custDataLst>
          </p:nvPr>
        </p:nvSpPr>
        <p:spPr>
          <a:xfrm>
            <a:off x="781050" y="3048000"/>
            <a:ext cx="438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传统方案</a:t>
            </a:r>
            <a:endParaRPr lang="en-US" sz="1600" dirty="0"/>
          </a:p>
        </p:txBody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793750" y="3505200"/>
            <a:ext cx="4356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固定时间提醒，打扰用户，易被忽略。</a:t>
            </a:r>
            <a:endParaRPr lang="en-US" sz="1600" dirty="0"/>
          </a:p>
        </p:txBody>
      </p:sp>
      <p:sp>
        <p:nvSpPr>
          <p:cNvPr id="8" name="Text 5"/>
          <p:cNvSpPr/>
          <p:nvPr>
            <p:custDataLst>
              <p:tags r:id="rId5"/>
            </p:custDataLst>
          </p:nvPr>
        </p:nvSpPr>
        <p:spPr>
          <a:xfrm>
            <a:off x="742950" y="3962400"/>
            <a:ext cx="4457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A7282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达标率: 58%</a:t>
            </a:r>
            <a:endParaRPr lang="en-US" sz="1600" dirty="0"/>
          </a:p>
        </p:txBody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5753100" y="34290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331708"/>
                </a:moveTo>
                <a:cubicBezTo>
                  <a:pt x="689491" y="316825"/>
                  <a:pt x="689491" y="292656"/>
                  <a:pt x="674608" y="277773"/>
                </a:cubicBezTo>
                <a:lnTo>
                  <a:pt x="522208" y="125373"/>
                </a:lnTo>
                <a:cubicBezTo>
                  <a:pt x="507325" y="110490"/>
                  <a:pt x="483156" y="110490"/>
                  <a:pt x="468273" y="125373"/>
                </a:cubicBezTo>
                <a:cubicBezTo>
                  <a:pt x="453390" y="140256"/>
                  <a:pt x="453390" y="164425"/>
                  <a:pt x="468273" y="179308"/>
                </a:cubicBezTo>
                <a:lnTo>
                  <a:pt x="555665" y="266700"/>
                </a:lnTo>
                <a:lnTo>
                  <a:pt x="38100" y="266700"/>
                </a:lnTo>
                <a:cubicBezTo>
                  <a:pt x="17026" y="266700"/>
                  <a:pt x="0" y="283726"/>
                  <a:pt x="0" y="304800"/>
                </a:cubicBezTo>
                <a:cubicBezTo>
                  <a:pt x="0" y="325874"/>
                  <a:pt x="17026" y="342900"/>
                  <a:pt x="38100" y="342900"/>
                </a:cubicBezTo>
                <a:lnTo>
                  <a:pt x="555665" y="342900"/>
                </a:lnTo>
                <a:lnTo>
                  <a:pt x="468273" y="430292"/>
                </a:lnTo>
                <a:cubicBezTo>
                  <a:pt x="453390" y="445175"/>
                  <a:pt x="453390" y="469344"/>
                  <a:pt x="468273" y="484227"/>
                </a:cubicBezTo>
                <a:cubicBezTo>
                  <a:pt x="483156" y="499110"/>
                  <a:pt x="507325" y="499110"/>
                  <a:pt x="522208" y="484227"/>
                </a:cubicBezTo>
                <a:lnTo>
                  <a:pt x="674608" y="331827"/>
                </a:lnTo>
                <a:close/>
              </a:path>
            </a:pathLst>
          </a:custGeom>
          <a:solidFill>
            <a:srgbClr val="00BFFF"/>
          </a:solidFill>
        </p:spPr>
      </p:sp>
      <p:sp>
        <p:nvSpPr>
          <p:cNvPr id="10" name="Shape 7"/>
          <p:cNvSpPr/>
          <p:nvPr>
            <p:custDataLst>
              <p:tags r:id="rId7"/>
            </p:custDataLst>
          </p:nvPr>
        </p:nvSpPr>
        <p:spPr>
          <a:xfrm>
            <a:off x="6883400" y="2844800"/>
            <a:ext cx="4673600" cy="1778000"/>
          </a:xfrm>
          <a:custGeom>
            <a:avLst/>
            <a:gdLst/>
            <a:ahLst/>
            <a:cxnLst/>
            <a:rect l="l" t="t" r="r" b="b"/>
            <a:pathLst>
              <a:path w="4673600" h="1778000">
                <a:moveTo>
                  <a:pt x="101595" y="0"/>
                </a:moveTo>
                <a:lnTo>
                  <a:pt x="4572005" y="0"/>
                </a:lnTo>
                <a:cubicBezTo>
                  <a:pt x="4628114" y="0"/>
                  <a:pt x="4673600" y="45486"/>
                  <a:pt x="4673600" y="101595"/>
                </a:cubicBezTo>
                <a:lnTo>
                  <a:pt x="4673600" y="1676405"/>
                </a:lnTo>
                <a:cubicBezTo>
                  <a:pt x="4673600" y="1732514"/>
                  <a:pt x="4628114" y="1778000"/>
                  <a:pt x="45720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682B4">
              <a:alpha val="20000"/>
            </a:srgbClr>
          </a:solidFill>
        </p:spPr>
      </p:sp>
      <p:sp>
        <p:nvSpPr>
          <p:cNvPr id="11" name="Text 8"/>
          <p:cNvSpPr/>
          <p:nvPr>
            <p:custDataLst>
              <p:tags r:id="rId8"/>
            </p:custDataLst>
          </p:nvPr>
        </p:nvSpPr>
        <p:spPr>
          <a:xfrm>
            <a:off x="7029450" y="3048000"/>
            <a:ext cx="438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我们的方案</a:t>
            </a:r>
            <a:endParaRPr lang="en-US" sz="1600" dirty="0"/>
          </a:p>
        </p:txBody>
      </p:sp>
      <p:sp>
        <p:nvSpPr>
          <p:cNvPr id="12" name="Text 9"/>
          <p:cNvSpPr/>
          <p:nvPr>
            <p:custDataLst>
              <p:tags r:id="rId9"/>
            </p:custDataLst>
          </p:nvPr>
        </p:nvSpPr>
        <p:spPr>
          <a:xfrm>
            <a:off x="7651750" y="3556000"/>
            <a:ext cx="3441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动态调整提醒间隔，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结合心率变异性推断缺水概率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，</a:t>
            </a:r>
            <a:r>
              <a:rPr lang="en-US" sz="1400" dirty="0">
                <a:solidFill>
                  <a:srgbClr val="333333"/>
                </a:solidFill>
                <a:highlight>
                  <a:srgbClr val="87CEEB">
                    <a:alpha val="5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 智能调整提醒策略 </a:t>
            </a:r>
            <a:endParaRPr lang="zh-CN" altLang="en-US" sz="1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  <a:sym typeface="+mn-ea"/>
            </a:endParaRPr>
          </a:p>
        </p:txBody>
      </p:sp>
      <p:sp>
        <p:nvSpPr>
          <p:cNvPr id="13" name="Text 10"/>
          <p:cNvSpPr/>
          <p:nvPr>
            <p:custDataLst>
              <p:tags r:id="rId10"/>
            </p:custDataLst>
          </p:nvPr>
        </p:nvSpPr>
        <p:spPr>
          <a:xfrm>
            <a:off x="6991350" y="4038600"/>
            <a:ext cx="4457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zh-CN" alt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预计</a:t>
            </a:r>
            <a:r>
              <a:rPr 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达标率: </a:t>
            </a:r>
            <a:r>
              <a:rPr lang="zh-CN" alt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大于</a:t>
            </a:r>
            <a:r>
              <a:rPr 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80%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33730" y="2120900"/>
            <a:ext cx="535813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00BF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4.3 Type-C快充与低功耗管理</a:t>
            </a:r>
            <a:endParaRPr lang="en-US" sz="3200" b="1" dirty="0">
              <a:solidFill>
                <a:srgbClr val="00BFFF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4365" y="2832100"/>
            <a:ext cx="503428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采用ESP32深度睡眠模式，待机电流降至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0.8mA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，450mAh锂电池可支持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三天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中度使用。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34365" y="3708400"/>
            <a:ext cx="5435600" cy="1168400"/>
          </a:xfrm>
          <a:custGeom>
            <a:avLst/>
            <a:gdLst/>
            <a:ahLst/>
            <a:cxnLst/>
            <a:rect l="l" t="t" r="r" b="b"/>
            <a:pathLst>
              <a:path w="5435600" h="1168400">
                <a:moveTo>
                  <a:pt x="101604" y="0"/>
                </a:moveTo>
                <a:lnTo>
                  <a:pt x="5333996" y="0"/>
                </a:lnTo>
                <a:cubicBezTo>
                  <a:pt x="5390110" y="0"/>
                  <a:pt x="5435600" y="45490"/>
                  <a:pt x="5435600" y="101604"/>
                </a:cubicBezTo>
                <a:lnTo>
                  <a:pt x="5435600" y="1066796"/>
                </a:lnTo>
                <a:cubicBezTo>
                  <a:pt x="5435600" y="1122910"/>
                  <a:pt x="5390110" y="1168400"/>
                  <a:pt x="53339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7" name="Text 4"/>
          <p:cNvSpPr/>
          <p:nvPr/>
        </p:nvSpPr>
        <p:spPr>
          <a:xfrm>
            <a:off x="899795" y="3848100"/>
            <a:ext cx="513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Type-C接口实现1C快充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99795" y="4229100"/>
            <a:ext cx="52197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30分钟回血80%</a:t>
            </a:r>
            <a:endParaRPr lang="en-US" sz="1600" dirty="0"/>
          </a:p>
        </p:txBody>
      </p:sp>
      <p:sp>
        <p:nvSpPr>
          <p:cNvPr id="10" name="Text 0"/>
          <p:cNvSpPr/>
          <p:nvPr/>
        </p:nvSpPr>
        <p:spPr>
          <a:xfrm>
            <a:off x="5168265" y="1123950"/>
            <a:ext cx="4324985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核心功能设计</a:t>
            </a:r>
            <a:endParaRPr lang="en-US" sz="1600" dirty="0"/>
          </a:p>
        </p:txBody>
      </p:sp>
      <p:sp>
        <p:nvSpPr>
          <p:cNvPr id="11" name="Text 1"/>
          <p:cNvSpPr/>
          <p:nvPr/>
        </p:nvSpPr>
        <p:spPr>
          <a:xfrm>
            <a:off x="6292850" y="2133600"/>
            <a:ext cx="5664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0" b="1" dirty="0">
                <a:solidFill>
                  <a:srgbClr val="00BFFF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4.4 杯壁呼吸灯情绪可视化</a:t>
            </a:r>
            <a:endParaRPr lang="en-US" sz="3200" b="1" dirty="0">
              <a:solidFill>
                <a:srgbClr val="00BFFF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2" name="Text 2"/>
          <p:cNvSpPr/>
          <p:nvPr/>
        </p:nvSpPr>
        <p:spPr>
          <a:xfrm>
            <a:off x="6292850" y="2844800"/>
            <a:ext cx="478917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采用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LED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灯带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环形布局，通过HSL颜色模型映射压力值，灯光呼吸频率随心率同步，</a:t>
            </a: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实现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“心跳灯”效</a:t>
            </a: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果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3" name="Shape 3"/>
          <p:cNvSpPr/>
          <p:nvPr/>
        </p:nvSpPr>
        <p:spPr>
          <a:xfrm>
            <a:off x="6608234" y="3975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C950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Text 4"/>
          <p:cNvSpPr/>
          <p:nvPr/>
        </p:nvSpPr>
        <p:spPr>
          <a:xfrm>
            <a:off x="6608234" y="4940300"/>
            <a:ext cx="698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放松</a:t>
            </a:r>
            <a:endParaRPr lang="en-US" sz="1600" dirty="0"/>
          </a:p>
        </p:txBody>
      </p:sp>
      <p:sp>
        <p:nvSpPr>
          <p:cNvPr id="15" name="Shape 5"/>
          <p:cNvSpPr/>
          <p:nvPr/>
        </p:nvSpPr>
        <p:spPr>
          <a:xfrm>
            <a:off x="8464550" y="3975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6900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6" name="Text 6"/>
          <p:cNvSpPr/>
          <p:nvPr/>
        </p:nvSpPr>
        <p:spPr>
          <a:xfrm>
            <a:off x="8420100" y="4940300"/>
            <a:ext cx="698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中等</a:t>
            </a:r>
            <a:endParaRPr lang="en-US" sz="1600" dirty="0"/>
          </a:p>
        </p:txBody>
      </p:sp>
      <p:sp>
        <p:nvSpPr>
          <p:cNvPr id="17" name="Shape 7"/>
          <p:cNvSpPr/>
          <p:nvPr/>
        </p:nvSpPr>
        <p:spPr>
          <a:xfrm>
            <a:off x="10276417" y="3975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B2C36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Text 8"/>
          <p:cNvSpPr/>
          <p:nvPr/>
        </p:nvSpPr>
        <p:spPr>
          <a:xfrm>
            <a:off x="10231967" y="4940300"/>
            <a:ext cx="698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高压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zh-CN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05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4966187" y="3090589"/>
            <a:ext cx="74226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技术方案</a:t>
            </a:r>
            <a:endParaRPr kumimoji="1" lang="en-US" altLang="en-US" sz="3600" dirty="0">
              <a:solidFill>
                <a:schemeClr val="bg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09600" y="0"/>
            <a:ext cx="315334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endParaRPr lang="zh-CN" altLang="en-US" sz="2160">
              <a:solidFill>
                <a:prstClr val="white"/>
              </a:solidFill>
              <a:latin typeface="Calibri" panose="020F0502020204030204"/>
              <a:ea typeface="幼圆" panose="02010509060101010101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029449" y="1460734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zh-CN" altLang="en-US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58153" y="1447476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lstStyle/>
          <a:p>
            <a:pPr defTabSz="1097280"/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选题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背景</a:t>
            </a:r>
            <a:endParaRPr lang="zh-CN" altLang="en-US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024496" y="3453883"/>
            <a:ext cx="2281555" cy="1260231"/>
            <a:chOff x="248882" y="2087602"/>
            <a:chExt cx="1901294" cy="1050192"/>
          </a:xfrm>
        </p:grpSpPr>
        <p:sp>
          <p:nvSpPr>
            <p:cNvPr id="20" name="矩形 19"/>
            <p:cNvSpPr/>
            <p:nvPr/>
          </p:nvSpPr>
          <p:spPr>
            <a:xfrm>
              <a:off x="651036" y="2087602"/>
              <a:ext cx="1096988" cy="5693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822960"/>
              <a:r>
                <a:rPr lang="zh-CN" altLang="en-US" sz="3840" b="1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</a:rPr>
                <a:t>目 录</a:t>
              </a:r>
              <a:endParaRPr lang="zh-CN" altLang="en-US" sz="3840" b="1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8882" y="2569469"/>
              <a:ext cx="1901294" cy="568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822960"/>
              <a:r>
                <a:rPr lang="en-US" altLang="zh-CN" sz="3840" dirty="0" err="1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</a:rPr>
                <a:t>Contents</a:t>
              </a:r>
              <a:endParaRPr lang="zh-CN" altLang="en-US" sz="384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4" name="圆角矩形 23"/>
          <p:cNvSpPr/>
          <p:nvPr/>
        </p:nvSpPr>
        <p:spPr>
          <a:xfrm>
            <a:off x="4029449" y="2159676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zh-CN" altLang="en-US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58149" y="2146419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lstStyle/>
          <a:p>
            <a:pPr algn="l" defTabSz="1097280"/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市场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分析</a:t>
            </a:r>
            <a:endParaRPr lang="zh-CN" altLang="en-US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029449" y="2858619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558149" y="2845360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lstStyle/>
          <a:p>
            <a:pPr algn="l" defTabSz="1097280"/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产品</a:t>
            </a:r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endParaRPr lang="zh-CN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校徽-3"/>
          <p:cNvPicPr>
            <a:picLocks noChangeAspect="1"/>
          </p:cNvPicPr>
          <p:nvPr/>
        </p:nvPicPr>
        <p:blipFill>
          <a:blip r:embed="rId1"/>
          <a:srcRect r="65830"/>
          <a:stretch>
            <a:fillRect/>
          </a:stretch>
        </p:blipFill>
        <p:spPr>
          <a:xfrm>
            <a:off x="1179195" y="1277620"/>
            <a:ext cx="1644015" cy="1599565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4029449" y="3557754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altLang="zh-CN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TextBox 27"/>
          <p:cNvSpPr txBox="1"/>
          <p:nvPr/>
        </p:nvSpPr>
        <p:spPr>
          <a:xfrm>
            <a:off x="4558149" y="3544495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lstStyle/>
          <a:p>
            <a:pPr algn="l" defTabSz="1097280"/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核心</a:t>
            </a:r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功能</a:t>
            </a:r>
            <a:endParaRPr lang="zh-CN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029449" y="4256889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lstStyle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endParaRPr lang="en-US" altLang="zh-CN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Box 27"/>
          <p:cNvSpPr txBox="1"/>
          <p:nvPr/>
        </p:nvSpPr>
        <p:spPr>
          <a:xfrm>
            <a:off x="4558149" y="4243630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lstStyle/>
          <a:p>
            <a:pPr algn="l" defTabSz="1097280"/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技术方案</a:t>
            </a:r>
            <a:endParaRPr lang="zh-CN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029449" y="4916654"/>
            <a:ext cx="453625" cy="45362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3" tIns="54851" rIns="109703" bIns="54851" rtlCol="0" anchor="ctr"/>
          <a:p>
            <a:pPr algn="ctr" defTabSz="1097280"/>
            <a:r>
              <a:rPr lang="en-US" altLang="zh-CN" sz="24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altLang="zh-CN" sz="24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TextBox 27"/>
          <p:cNvSpPr txBox="1"/>
          <p:nvPr/>
        </p:nvSpPr>
        <p:spPr>
          <a:xfrm>
            <a:off x="4558149" y="4903395"/>
            <a:ext cx="1437640" cy="478155"/>
          </a:xfrm>
          <a:prstGeom prst="rect">
            <a:avLst/>
          </a:prstGeom>
          <a:noFill/>
        </p:spPr>
        <p:txBody>
          <a:bodyPr wrap="none" lIns="109703" tIns="54851" rIns="109703" bIns="54851" rtlCol="0">
            <a:spAutoFit/>
          </a:bodyPr>
          <a:p>
            <a:pPr algn="l" defTabSz="1097280"/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风险</a:t>
            </a:r>
            <a:r>
              <a:rPr lang="zh-CN" sz="2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管控</a:t>
            </a:r>
            <a:endParaRPr lang="zh-CN" sz="2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 descr="屏幕截图 2025-11-15 0826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785" y="1447165"/>
            <a:ext cx="5922645" cy="3791585"/>
          </a:xfrm>
          <a:prstGeom prst="rect">
            <a:avLst/>
          </a:prstGeom>
        </p:spPr>
      </p:pic>
      <p:pic>
        <p:nvPicPr>
          <p:cNvPr id="9" name="图片 8" descr="7"/>
          <p:cNvPicPr>
            <a:picLocks noChangeAspect="1"/>
          </p:cNvPicPr>
          <p:nvPr/>
        </p:nvPicPr>
        <p:blipFill>
          <a:blip r:embed="rId3">
            <a:grayscl/>
            <a:lum bright="48000"/>
          </a:blip>
          <a:stretch>
            <a:fillRect/>
          </a:stretch>
        </p:blipFill>
        <p:spPr>
          <a:xfrm>
            <a:off x="8236585" y="4447540"/>
            <a:ext cx="3955415" cy="2799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98450" y="5715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5.1 技术架构选型：ESP32+Arduino一站式</a:t>
            </a:r>
            <a:endParaRPr lang="en-US" sz="3200" b="1" dirty="0">
              <a:solidFill>
                <a:srgbClr val="4682B4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96850" y="1333500"/>
            <a:ext cx="2768600" cy="1676400"/>
          </a:xfrm>
          <a:custGeom>
            <a:avLst/>
            <a:gdLst/>
            <a:ahLst/>
            <a:cxnLst/>
            <a:rect l="l" t="t" r="r" b="b"/>
            <a:pathLst>
              <a:path w="2768600" h="1676400">
                <a:moveTo>
                  <a:pt x="101607" y="0"/>
                </a:moveTo>
                <a:lnTo>
                  <a:pt x="2666993" y="0"/>
                </a:lnTo>
                <a:cubicBezTo>
                  <a:pt x="2723109" y="0"/>
                  <a:pt x="2768600" y="45491"/>
                  <a:pt x="2768600" y="101607"/>
                </a:cubicBezTo>
                <a:lnTo>
                  <a:pt x="2768600" y="1574793"/>
                </a:lnTo>
                <a:cubicBezTo>
                  <a:pt x="2768600" y="1630909"/>
                  <a:pt x="2723109" y="1676400"/>
                  <a:pt x="26669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5" name="Shape 2"/>
          <p:cNvSpPr/>
          <p:nvPr/>
        </p:nvSpPr>
        <p:spPr>
          <a:xfrm>
            <a:off x="1352550" y="1485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96351"/>
                </a:moveTo>
                <a:lnTo>
                  <a:pt x="215205" y="77778"/>
                </a:lnTo>
                <a:cubicBezTo>
                  <a:pt x="192881" y="46881"/>
                  <a:pt x="157073" y="28575"/>
                  <a:pt x="118854" y="28575"/>
                </a:cubicBezTo>
                <a:cubicBezTo>
                  <a:pt x="53221" y="28575"/>
                  <a:pt x="0" y="81796"/>
                  <a:pt x="0" y="147429"/>
                </a:cubicBezTo>
                <a:lnTo>
                  <a:pt x="0" y="149751"/>
                </a:lnTo>
                <a:cubicBezTo>
                  <a:pt x="0" y="170825"/>
                  <a:pt x="5536" y="192613"/>
                  <a:pt x="14823" y="214313"/>
                </a:cubicBezTo>
                <a:lnTo>
                  <a:pt x="109478" y="214313"/>
                </a:lnTo>
                <a:cubicBezTo>
                  <a:pt x="112335" y="214313"/>
                  <a:pt x="114925" y="212616"/>
                  <a:pt x="116086" y="209937"/>
                </a:cubicBezTo>
                <a:lnTo>
                  <a:pt x="144482" y="141803"/>
                </a:lnTo>
                <a:cubicBezTo>
                  <a:pt x="147786" y="133945"/>
                  <a:pt x="155466" y="128766"/>
                  <a:pt x="163949" y="128588"/>
                </a:cubicBezTo>
                <a:cubicBezTo>
                  <a:pt x="172432" y="128409"/>
                  <a:pt x="180290" y="133410"/>
                  <a:pt x="183773" y="141178"/>
                </a:cubicBezTo>
                <a:lnTo>
                  <a:pt x="229582" y="242888"/>
                </a:lnTo>
                <a:lnTo>
                  <a:pt x="266551" y="168950"/>
                </a:lnTo>
                <a:cubicBezTo>
                  <a:pt x="270212" y="161717"/>
                  <a:pt x="277624" y="157073"/>
                  <a:pt x="285750" y="157073"/>
                </a:cubicBezTo>
                <a:cubicBezTo>
                  <a:pt x="293876" y="157073"/>
                  <a:pt x="301288" y="161627"/>
                  <a:pt x="304949" y="168950"/>
                </a:cubicBezTo>
                <a:lnTo>
                  <a:pt x="325666" y="210294"/>
                </a:lnTo>
                <a:cubicBezTo>
                  <a:pt x="326916" y="212705"/>
                  <a:pt x="329327" y="214223"/>
                  <a:pt x="332095" y="214223"/>
                </a:cubicBezTo>
                <a:lnTo>
                  <a:pt x="442466" y="214223"/>
                </a:lnTo>
                <a:cubicBezTo>
                  <a:pt x="451842" y="192524"/>
                  <a:pt x="457289" y="170736"/>
                  <a:pt x="457289" y="149662"/>
                </a:cubicBezTo>
                <a:lnTo>
                  <a:pt x="457289" y="147340"/>
                </a:lnTo>
                <a:cubicBezTo>
                  <a:pt x="457200" y="81796"/>
                  <a:pt x="403979" y="28575"/>
                  <a:pt x="338346" y="28575"/>
                </a:cubicBezTo>
                <a:cubicBezTo>
                  <a:pt x="300216" y="28575"/>
                  <a:pt x="264319" y="46881"/>
                  <a:pt x="241995" y="77778"/>
                </a:cubicBezTo>
                <a:lnTo>
                  <a:pt x="228600" y="96262"/>
                </a:lnTo>
                <a:close/>
                <a:moveTo>
                  <a:pt x="419338" y="257175"/>
                </a:moveTo>
                <a:lnTo>
                  <a:pt x="332006" y="257175"/>
                </a:lnTo>
                <a:cubicBezTo>
                  <a:pt x="313075" y="257175"/>
                  <a:pt x="295751" y="246459"/>
                  <a:pt x="287268" y="229493"/>
                </a:cubicBezTo>
                <a:lnTo>
                  <a:pt x="285750" y="226457"/>
                </a:lnTo>
                <a:lnTo>
                  <a:pt x="247799" y="302449"/>
                </a:lnTo>
                <a:cubicBezTo>
                  <a:pt x="244138" y="309860"/>
                  <a:pt x="236458" y="314504"/>
                  <a:pt x="228154" y="314325"/>
                </a:cubicBezTo>
                <a:cubicBezTo>
                  <a:pt x="219849" y="314146"/>
                  <a:pt x="212437" y="309235"/>
                  <a:pt x="209044" y="301734"/>
                </a:cubicBezTo>
                <a:lnTo>
                  <a:pt x="165021" y="203954"/>
                </a:lnTo>
                <a:lnTo>
                  <a:pt x="155644" y="226457"/>
                </a:lnTo>
                <a:cubicBezTo>
                  <a:pt x="147876" y="245120"/>
                  <a:pt x="129659" y="257264"/>
                  <a:pt x="109478" y="257264"/>
                </a:cubicBezTo>
                <a:lnTo>
                  <a:pt x="37862" y="257264"/>
                </a:lnTo>
                <a:cubicBezTo>
                  <a:pt x="80010" y="323165"/>
                  <a:pt x="147697" y="383798"/>
                  <a:pt x="190024" y="416123"/>
                </a:cubicBezTo>
                <a:cubicBezTo>
                  <a:pt x="201097" y="424517"/>
                  <a:pt x="214670" y="428714"/>
                  <a:pt x="228511" y="428714"/>
                </a:cubicBezTo>
                <a:cubicBezTo>
                  <a:pt x="242352" y="428714"/>
                  <a:pt x="256014" y="424607"/>
                  <a:pt x="266998" y="416123"/>
                </a:cubicBezTo>
                <a:cubicBezTo>
                  <a:pt x="309503" y="383709"/>
                  <a:pt x="377190" y="323076"/>
                  <a:pt x="419338" y="257175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6" name="Text 3"/>
          <p:cNvSpPr/>
          <p:nvPr/>
        </p:nvSpPr>
        <p:spPr>
          <a:xfrm>
            <a:off x="1376495" y="2012950"/>
            <a:ext cx="419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I2C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2200" y="2349500"/>
            <a:ext cx="9779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MAX30102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心率传感器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168650" y="1333500"/>
            <a:ext cx="2768600" cy="1676400"/>
          </a:xfrm>
          <a:custGeom>
            <a:avLst/>
            <a:gdLst/>
            <a:ahLst/>
            <a:cxnLst/>
            <a:rect l="l" t="t" r="r" b="b"/>
            <a:pathLst>
              <a:path w="2768600" h="1676400">
                <a:moveTo>
                  <a:pt x="101607" y="0"/>
                </a:moveTo>
                <a:lnTo>
                  <a:pt x="2666993" y="0"/>
                </a:lnTo>
                <a:cubicBezTo>
                  <a:pt x="2723109" y="0"/>
                  <a:pt x="2768600" y="45491"/>
                  <a:pt x="2768600" y="101607"/>
                </a:cubicBezTo>
                <a:lnTo>
                  <a:pt x="2768600" y="1574793"/>
                </a:lnTo>
                <a:cubicBezTo>
                  <a:pt x="2768600" y="1630909"/>
                  <a:pt x="2723109" y="1676400"/>
                  <a:pt x="26669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4381500" y="14859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61551" y="342900"/>
                </a:moveTo>
                <a:cubicBezTo>
                  <a:pt x="268069" y="322987"/>
                  <a:pt x="281107" y="304949"/>
                  <a:pt x="295841" y="289411"/>
                </a:cubicBezTo>
                <a:cubicBezTo>
                  <a:pt x="325041" y="258693"/>
                  <a:pt x="342900" y="217170"/>
                  <a:pt x="342900" y="171450"/>
                </a:cubicBezTo>
                <a:cubicBezTo>
                  <a:pt x="342900" y="76795"/>
                  <a:pt x="266105" y="0"/>
                  <a:pt x="171450" y="0"/>
                </a:cubicBezTo>
                <a:cubicBezTo>
                  <a:pt x="76795" y="0"/>
                  <a:pt x="0" y="76795"/>
                  <a:pt x="0" y="171450"/>
                </a:cubicBezTo>
                <a:cubicBezTo>
                  <a:pt x="0" y="217170"/>
                  <a:pt x="17859" y="258693"/>
                  <a:pt x="47059" y="289411"/>
                </a:cubicBezTo>
                <a:cubicBezTo>
                  <a:pt x="61793" y="304949"/>
                  <a:pt x="74920" y="322987"/>
                  <a:pt x="81349" y="342900"/>
                </a:cubicBezTo>
                <a:lnTo>
                  <a:pt x="261461" y="342900"/>
                </a:lnTo>
                <a:close/>
                <a:moveTo>
                  <a:pt x="257175" y="385763"/>
                </a:moveTo>
                <a:lnTo>
                  <a:pt x="85725" y="385763"/>
                </a:lnTo>
                <a:lnTo>
                  <a:pt x="85725" y="400050"/>
                </a:lnTo>
                <a:cubicBezTo>
                  <a:pt x="85725" y="439519"/>
                  <a:pt x="117693" y="471488"/>
                  <a:pt x="157163" y="471488"/>
                </a:cubicBezTo>
                <a:lnTo>
                  <a:pt x="185738" y="471488"/>
                </a:lnTo>
                <a:cubicBezTo>
                  <a:pt x="225207" y="471488"/>
                  <a:pt x="257175" y="439519"/>
                  <a:pt x="257175" y="400050"/>
                </a:cubicBezTo>
                <a:lnTo>
                  <a:pt x="257175" y="385763"/>
                </a:lnTo>
                <a:close/>
                <a:moveTo>
                  <a:pt x="164306" y="100013"/>
                </a:moveTo>
                <a:cubicBezTo>
                  <a:pt x="128766" y="100013"/>
                  <a:pt x="100013" y="128766"/>
                  <a:pt x="100013" y="164306"/>
                </a:cubicBezTo>
                <a:cubicBezTo>
                  <a:pt x="100013" y="176183"/>
                  <a:pt x="90458" y="185738"/>
                  <a:pt x="78581" y="185738"/>
                </a:cubicBezTo>
                <a:cubicBezTo>
                  <a:pt x="66705" y="185738"/>
                  <a:pt x="57150" y="176183"/>
                  <a:pt x="57150" y="164306"/>
                </a:cubicBezTo>
                <a:cubicBezTo>
                  <a:pt x="57150" y="105102"/>
                  <a:pt x="105102" y="57150"/>
                  <a:pt x="164306" y="57150"/>
                </a:cubicBezTo>
                <a:cubicBezTo>
                  <a:pt x="176183" y="57150"/>
                  <a:pt x="185738" y="66705"/>
                  <a:pt x="185738" y="78581"/>
                </a:cubicBezTo>
                <a:cubicBezTo>
                  <a:pt x="185738" y="90458"/>
                  <a:pt x="176183" y="100013"/>
                  <a:pt x="164306" y="100013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0" name="Text 7"/>
          <p:cNvSpPr/>
          <p:nvPr/>
        </p:nvSpPr>
        <p:spPr>
          <a:xfrm>
            <a:off x="4197350" y="2044700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单总线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77310" y="2292350"/>
            <a:ext cx="1440180" cy="7302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600" dirty="0"/>
              <a:t>数据传输</a:t>
            </a:r>
            <a:r>
              <a:rPr lang="en-US" altLang="zh-CN" sz="1600" dirty="0"/>
              <a:t>+</a:t>
            </a:r>
            <a:r>
              <a:rPr lang="zh-CN" altLang="en-US" sz="1600" dirty="0"/>
              <a:t>供电</a:t>
            </a:r>
            <a:endParaRPr lang="zh-CN" altLang="en-US" sz="1600" dirty="0"/>
          </a:p>
          <a:p>
            <a:pPr algn="ctr">
              <a:lnSpc>
                <a:spcPct val="120000"/>
              </a:lnSpc>
            </a:pPr>
            <a:r>
              <a:rPr lang="zh-CN" altLang="en-US" sz="1600" dirty="0"/>
              <a:t>低成本灵活</a:t>
            </a:r>
            <a:r>
              <a:rPr lang="zh-CN" altLang="en-US" sz="1600" dirty="0"/>
              <a:t>扩展</a:t>
            </a:r>
            <a:endParaRPr lang="zh-CN" alt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40450" y="1333500"/>
            <a:ext cx="2768600" cy="1676400"/>
          </a:xfrm>
          <a:custGeom>
            <a:avLst/>
            <a:gdLst/>
            <a:ahLst/>
            <a:cxnLst/>
            <a:rect l="l" t="t" r="r" b="b"/>
            <a:pathLst>
              <a:path w="2768600" h="1676400">
                <a:moveTo>
                  <a:pt x="101607" y="0"/>
                </a:moveTo>
                <a:lnTo>
                  <a:pt x="2666993" y="0"/>
                </a:lnTo>
                <a:cubicBezTo>
                  <a:pt x="2723109" y="0"/>
                  <a:pt x="2768600" y="45491"/>
                  <a:pt x="2768600" y="101607"/>
                </a:cubicBezTo>
                <a:lnTo>
                  <a:pt x="2768600" y="1574793"/>
                </a:lnTo>
                <a:cubicBezTo>
                  <a:pt x="2768600" y="1630909"/>
                  <a:pt x="2723109" y="1676400"/>
                  <a:pt x="26669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3" name="Shape 10"/>
          <p:cNvSpPr/>
          <p:nvPr/>
        </p:nvSpPr>
        <p:spPr>
          <a:xfrm>
            <a:off x="7267575" y="14859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171450" y="57150"/>
                </a:moveTo>
                <a:cubicBezTo>
                  <a:pt x="76795" y="57150"/>
                  <a:pt x="0" y="133945"/>
                  <a:pt x="0" y="228600"/>
                </a:cubicBezTo>
                <a:cubicBezTo>
                  <a:pt x="0" y="323255"/>
                  <a:pt x="76795" y="400050"/>
                  <a:pt x="171450" y="400050"/>
                </a:cubicBezTo>
                <a:lnTo>
                  <a:pt x="342900" y="400050"/>
                </a:lnTo>
                <a:cubicBezTo>
                  <a:pt x="437555" y="400050"/>
                  <a:pt x="514350" y="323255"/>
                  <a:pt x="514350" y="228600"/>
                </a:cubicBezTo>
                <a:cubicBezTo>
                  <a:pt x="514350" y="133945"/>
                  <a:pt x="437555" y="57150"/>
                  <a:pt x="342900" y="57150"/>
                </a:cubicBezTo>
                <a:lnTo>
                  <a:pt x="171450" y="57150"/>
                </a:lnTo>
                <a:close/>
                <a:moveTo>
                  <a:pt x="342900" y="142875"/>
                </a:moveTo>
                <a:cubicBezTo>
                  <a:pt x="390213" y="142875"/>
                  <a:pt x="428625" y="181287"/>
                  <a:pt x="428625" y="228600"/>
                </a:cubicBezTo>
                <a:cubicBezTo>
                  <a:pt x="428625" y="275913"/>
                  <a:pt x="390213" y="314325"/>
                  <a:pt x="342900" y="314325"/>
                </a:cubicBezTo>
                <a:cubicBezTo>
                  <a:pt x="295587" y="314325"/>
                  <a:pt x="257175" y="275913"/>
                  <a:pt x="257175" y="228600"/>
                </a:cubicBezTo>
                <a:cubicBezTo>
                  <a:pt x="257175" y="181287"/>
                  <a:pt x="295587" y="142875"/>
                  <a:pt x="342900" y="142875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Text 11"/>
          <p:cNvSpPr/>
          <p:nvPr/>
        </p:nvSpPr>
        <p:spPr>
          <a:xfrm>
            <a:off x="7221538" y="2044700"/>
            <a:ext cx="609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GPIO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124700" y="2349500"/>
            <a:ext cx="800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按键中断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用户输入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9112250" y="1333500"/>
            <a:ext cx="2768600" cy="1676400"/>
          </a:xfrm>
          <a:custGeom>
            <a:avLst/>
            <a:gdLst/>
            <a:ahLst/>
            <a:cxnLst/>
            <a:rect l="l" t="t" r="r" b="b"/>
            <a:pathLst>
              <a:path w="2768600" h="1676400">
                <a:moveTo>
                  <a:pt x="101607" y="0"/>
                </a:moveTo>
                <a:lnTo>
                  <a:pt x="2666993" y="0"/>
                </a:lnTo>
                <a:cubicBezTo>
                  <a:pt x="2723109" y="0"/>
                  <a:pt x="2768600" y="45491"/>
                  <a:pt x="2768600" y="101607"/>
                </a:cubicBezTo>
                <a:lnTo>
                  <a:pt x="2768600" y="1574793"/>
                </a:lnTo>
                <a:cubicBezTo>
                  <a:pt x="2768600" y="1630909"/>
                  <a:pt x="2723109" y="1676400"/>
                  <a:pt x="26669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7" name="Shape 14"/>
          <p:cNvSpPr/>
          <p:nvPr/>
        </p:nvSpPr>
        <p:spPr>
          <a:xfrm>
            <a:off x="10210800" y="14859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471488" y="114300"/>
                </a:moveTo>
                <a:cubicBezTo>
                  <a:pt x="479346" y="114300"/>
                  <a:pt x="485775" y="120729"/>
                  <a:pt x="485775" y="128588"/>
                </a:cubicBezTo>
                <a:lnTo>
                  <a:pt x="485775" y="328613"/>
                </a:lnTo>
                <a:cubicBezTo>
                  <a:pt x="485775" y="336471"/>
                  <a:pt x="479346" y="342900"/>
                  <a:pt x="471488" y="342900"/>
                </a:cubicBezTo>
                <a:lnTo>
                  <a:pt x="100013" y="342900"/>
                </a:lnTo>
                <a:cubicBezTo>
                  <a:pt x="92154" y="342900"/>
                  <a:pt x="85725" y="336471"/>
                  <a:pt x="85725" y="328613"/>
                </a:cubicBezTo>
                <a:lnTo>
                  <a:pt x="85725" y="128588"/>
                </a:lnTo>
                <a:cubicBezTo>
                  <a:pt x="85725" y="120729"/>
                  <a:pt x="92154" y="114300"/>
                  <a:pt x="100013" y="114300"/>
                </a:cubicBezTo>
                <a:lnTo>
                  <a:pt x="471488" y="114300"/>
                </a:lnTo>
                <a:close/>
                <a:moveTo>
                  <a:pt x="100013" y="57150"/>
                </a:moveTo>
                <a:cubicBezTo>
                  <a:pt x="60543" y="57150"/>
                  <a:pt x="28575" y="89118"/>
                  <a:pt x="28575" y="128588"/>
                </a:cubicBezTo>
                <a:lnTo>
                  <a:pt x="28575" y="328613"/>
                </a:lnTo>
                <a:cubicBezTo>
                  <a:pt x="28575" y="368082"/>
                  <a:pt x="60543" y="400050"/>
                  <a:pt x="100013" y="400050"/>
                </a:cubicBezTo>
                <a:lnTo>
                  <a:pt x="471488" y="400050"/>
                </a:lnTo>
                <a:cubicBezTo>
                  <a:pt x="510957" y="400050"/>
                  <a:pt x="542925" y="368082"/>
                  <a:pt x="542925" y="328613"/>
                </a:cubicBezTo>
                <a:lnTo>
                  <a:pt x="542925" y="285750"/>
                </a:lnTo>
                <a:cubicBezTo>
                  <a:pt x="558731" y="285750"/>
                  <a:pt x="571500" y="272981"/>
                  <a:pt x="571500" y="257175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lnTo>
                  <a:pt x="542925" y="128588"/>
                </a:lnTo>
                <a:cubicBezTo>
                  <a:pt x="542925" y="89118"/>
                  <a:pt x="510957" y="57150"/>
                  <a:pt x="471488" y="57150"/>
                </a:cubicBezTo>
                <a:lnTo>
                  <a:pt x="100013" y="57150"/>
                </a:lnTo>
                <a:close/>
                <a:moveTo>
                  <a:pt x="150019" y="157163"/>
                </a:moveTo>
                <a:cubicBezTo>
                  <a:pt x="138142" y="157163"/>
                  <a:pt x="128588" y="166717"/>
                  <a:pt x="128588" y="178594"/>
                </a:cubicBezTo>
                <a:lnTo>
                  <a:pt x="128588" y="278606"/>
                </a:lnTo>
                <a:cubicBezTo>
                  <a:pt x="128588" y="290483"/>
                  <a:pt x="138142" y="300038"/>
                  <a:pt x="150019" y="300038"/>
                </a:cubicBezTo>
                <a:lnTo>
                  <a:pt x="350044" y="300038"/>
                </a:lnTo>
                <a:cubicBezTo>
                  <a:pt x="361920" y="300038"/>
                  <a:pt x="371475" y="290483"/>
                  <a:pt x="371475" y="278606"/>
                </a:cubicBezTo>
                <a:lnTo>
                  <a:pt x="371475" y="178594"/>
                </a:lnTo>
                <a:cubicBezTo>
                  <a:pt x="371475" y="166717"/>
                  <a:pt x="361920" y="157163"/>
                  <a:pt x="350044" y="157163"/>
                </a:cubicBezTo>
                <a:lnTo>
                  <a:pt x="150019" y="157163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8" name="Text 15"/>
          <p:cNvSpPr/>
          <p:nvPr/>
        </p:nvSpPr>
        <p:spPr>
          <a:xfrm>
            <a:off x="9735820" y="2002155"/>
            <a:ext cx="165925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ADC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（模数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转换器）</a:t>
            </a:r>
            <a:endParaRPr lang="zh-CN" altLang="en-US" sz="16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096500" y="2349500"/>
            <a:ext cx="800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电池电压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电量监测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924550" y="30099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191631" y="15538"/>
                </a:moveTo>
                <a:cubicBezTo>
                  <a:pt x="180469" y="4376"/>
                  <a:pt x="162342" y="4376"/>
                  <a:pt x="151180" y="15538"/>
                </a:cubicBezTo>
                <a:lnTo>
                  <a:pt x="8305" y="158413"/>
                </a:lnTo>
                <a:cubicBezTo>
                  <a:pt x="-2857" y="169575"/>
                  <a:pt x="-2857" y="187702"/>
                  <a:pt x="8305" y="198864"/>
                </a:cubicBezTo>
                <a:cubicBezTo>
                  <a:pt x="19467" y="210026"/>
                  <a:pt x="37594" y="210026"/>
                  <a:pt x="48756" y="198864"/>
                </a:cubicBezTo>
                <a:lnTo>
                  <a:pt x="142875" y="104745"/>
                </a:lnTo>
                <a:lnTo>
                  <a:pt x="142875" y="435769"/>
                </a:lnTo>
                <a:cubicBezTo>
                  <a:pt x="142875" y="451574"/>
                  <a:pt x="155644" y="464344"/>
                  <a:pt x="171450" y="464344"/>
                </a:cubicBezTo>
                <a:cubicBezTo>
                  <a:pt x="187256" y="464344"/>
                  <a:pt x="200025" y="451574"/>
                  <a:pt x="200025" y="435769"/>
                </a:cubicBezTo>
                <a:lnTo>
                  <a:pt x="200025" y="104745"/>
                </a:lnTo>
                <a:lnTo>
                  <a:pt x="294144" y="198864"/>
                </a:lnTo>
                <a:cubicBezTo>
                  <a:pt x="305306" y="210026"/>
                  <a:pt x="323433" y="210026"/>
                  <a:pt x="334595" y="198864"/>
                </a:cubicBezTo>
                <a:cubicBezTo>
                  <a:pt x="345758" y="187702"/>
                  <a:pt x="345758" y="169575"/>
                  <a:pt x="334595" y="158413"/>
                </a:cubicBezTo>
                <a:lnTo>
                  <a:pt x="191720" y="15538"/>
                </a:lnTo>
                <a:close/>
              </a:path>
            </a:pathLst>
          </a:custGeom>
          <a:solidFill>
            <a:srgbClr val="87CEEB"/>
          </a:solidFill>
        </p:spPr>
      </p:sp>
      <p:sp>
        <p:nvSpPr>
          <p:cNvPr id="21" name="Shape 18"/>
          <p:cNvSpPr/>
          <p:nvPr/>
        </p:nvSpPr>
        <p:spPr>
          <a:xfrm>
            <a:off x="298450" y="3556000"/>
            <a:ext cx="11684000" cy="1168400"/>
          </a:xfrm>
          <a:custGeom>
            <a:avLst/>
            <a:gdLst/>
            <a:ahLst/>
            <a:cxnLst/>
            <a:rect l="l" t="t" r="r" b="b"/>
            <a:pathLst>
              <a:path w="11684000" h="1168400">
                <a:moveTo>
                  <a:pt x="101604" y="0"/>
                </a:moveTo>
                <a:lnTo>
                  <a:pt x="11582396" y="0"/>
                </a:lnTo>
                <a:cubicBezTo>
                  <a:pt x="11638510" y="0"/>
                  <a:pt x="11684000" y="45490"/>
                  <a:pt x="11684000" y="101604"/>
                </a:cubicBezTo>
                <a:lnTo>
                  <a:pt x="11684000" y="1066796"/>
                </a:lnTo>
                <a:cubicBezTo>
                  <a:pt x="11684000" y="1122910"/>
                  <a:pt x="11638510" y="1168400"/>
                  <a:pt x="115823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22" name="Text 19"/>
          <p:cNvSpPr/>
          <p:nvPr/>
        </p:nvSpPr>
        <p:spPr>
          <a:xfrm>
            <a:off x="381000" y="3765550"/>
            <a:ext cx="11430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核心: ESP32-S3 (Wi-Fi/BLE, 双核240MHz)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06400" y="4235450"/>
            <a:ext cx="11379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Arduino生态提供丰富库，缩短开发周期，团队可在两周内完成原型。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762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5.2 关键技术难点与解决方案</a:t>
            </a:r>
            <a:endParaRPr lang="en-US" sz="3200" b="1" dirty="0">
              <a:solidFill>
                <a:srgbClr val="4682B4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254000" y="1676400"/>
            <a:ext cx="11684000" cy="1270000"/>
          </a:xfrm>
          <a:custGeom>
            <a:avLst/>
            <a:gdLst/>
            <a:ahLst/>
            <a:cxnLst/>
            <a:rect l="l" t="t" r="r" b="b"/>
            <a:pathLst>
              <a:path w="11684000" h="1270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168400"/>
                </a:lnTo>
                <a:cubicBezTo>
                  <a:pt x="11684000" y="1224475"/>
                  <a:pt x="11638475" y="1270000"/>
                  <a:pt x="115824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1638300" y="187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85725"/>
                </a:moveTo>
                <a:cubicBezTo>
                  <a:pt x="57150" y="69919"/>
                  <a:pt x="69919" y="57150"/>
                  <a:pt x="85725" y="57150"/>
                </a:cubicBezTo>
                <a:lnTo>
                  <a:pt x="228600" y="57150"/>
                </a:lnTo>
                <a:cubicBezTo>
                  <a:pt x="244406" y="57150"/>
                  <a:pt x="257175" y="69919"/>
                  <a:pt x="257175" y="85725"/>
                </a:cubicBezTo>
                <a:lnTo>
                  <a:pt x="257175" y="342900"/>
                </a:lnTo>
                <a:lnTo>
                  <a:pt x="342900" y="342900"/>
                </a:lnTo>
                <a:lnTo>
                  <a:pt x="342900" y="228600"/>
                </a:lnTo>
                <a:cubicBezTo>
                  <a:pt x="342900" y="212794"/>
                  <a:pt x="355669" y="200025"/>
                  <a:pt x="371475" y="200025"/>
                </a:cubicBezTo>
                <a:lnTo>
                  <a:pt x="428625" y="200025"/>
                </a:lnTo>
                <a:cubicBezTo>
                  <a:pt x="444431" y="200025"/>
                  <a:pt x="457200" y="212794"/>
                  <a:pt x="457200" y="228600"/>
                </a:cubicBezTo>
                <a:cubicBezTo>
                  <a:pt x="457200" y="244406"/>
                  <a:pt x="444431" y="257175"/>
                  <a:pt x="428625" y="257175"/>
                </a:cubicBezTo>
                <a:lnTo>
                  <a:pt x="400050" y="257175"/>
                </a:lnTo>
                <a:lnTo>
                  <a:pt x="400050" y="371475"/>
                </a:lnTo>
                <a:cubicBezTo>
                  <a:pt x="400050" y="387281"/>
                  <a:pt x="387281" y="400050"/>
                  <a:pt x="371475" y="400050"/>
                </a:cubicBezTo>
                <a:lnTo>
                  <a:pt x="228600" y="400050"/>
                </a:lnTo>
                <a:cubicBezTo>
                  <a:pt x="212794" y="400050"/>
                  <a:pt x="200025" y="387281"/>
                  <a:pt x="200025" y="371475"/>
                </a:cubicBezTo>
                <a:lnTo>
                  <a:pt x="200025" y="114300"/>
                </a:lnTo>
                <a:lnTo>
                  <a:pt x="114300" y="114300"/>
                </a:lnTo>
                <a:lnTo>
                  <a:pt x="114300" y="228600"/>
                </a:lnTo>
                <a:cubicBezTo>
                  <a:pt x="114300" y="244406"/>
                  <a:pt x="101531" y="257175"/>
                  <a:pt x="85725" y="257175"/>
                </a:cubicBezTo>
                <a:lnTo>
                  <a:pt x="28575" y="257175"/>
                </a:lnTo>
                <a:cubicBezTo>
                  <a:pt x="12769" y="257175"/>
                  <a:pt x="0" y="244406"/>
                  <a:pt x="0" y="228600"/>
                </a:cubicBezTo>
                <a:cubicBezTo>
                  <a:pt x="0" y="212794"/>
                  <a:pt x="12769" y="200025"/>
                  <a:pt x="28575" y="200025"/>
                </a:cubicBezTo>
                <a:lnTo>
                  <a:pt x="57150" y="200025"/>
                </a:lnTo>
                <a:lnTo>
                  <a:pt x="57150" y="85725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406400" y="2438400"/>
            <a:ext cx="292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难点一：心率干扰</a:t>
            </a:r>
            <a:endParaRPr lang="en-US" sz="1600" dirty="0"/>
          </a:p>
        </p:txBody>
      </p:sp>
      <p:sp>
        <p:nvSpPr>
          <p:cNvPr id="7" name="Shape 4"/>
          <p:cNvSpPr/>
          <p:nvPr>
            <p:custDataLst>
              <p:tags r:id="rId5"/>
            </p:custDataLst>
          </p:nvPr>
        </p:nvSpPr>
        <p:spPr>
          <a:xfrm>
            <a:off x="3276600" y="2006600"/>
            <a:ext cx="0" cy="609600"/>
          </a:xfrm>
          <a:prstGeom prst="line">
            <a:avLst/>
          </a:prstGeom>
          <a:noFill/>
          <a:ln w="25400">
            <a:solidFill>
              <a:srgbClr val="00BFFF"/>
            </a:solidFill>
            <a:prstDash val="solid"/>
            <a:headEnd type="none"/>
            <a:tailEnd type="none"/>
          </a:ln>
        </p:spPr>
      </p:sp>
      <p:sp>
        <p:nvSpPr>
          <p:cNvPr id="8" name="Text 5"/>
          <p:cNvSpPr/>
          <p:nvPr>
            <p:custDataLst>
              <p:tags r:id="rId6"/>
            </p:custDataLst>
          </p:nvPr>
        </p:nvSpPr>
        <p:spPr>
          <a:xfrm>
            <a:off x="3505200" y="20066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3505200" y="23114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采用自适应滤波+静态阈值校准，将误差降至</a:t>
            </a:r>
            <a:r>
              <a:rPr lang="en-US" sz="16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3bpm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0" name="Shape 7"/>
          <p:cNvSpPr/>
          <p:nvPr>
            <p:custDataLst>
              <p:tags r:id="rId8"/>
            </p:custDataLst>
          </p:nvPr>
        </p:nvSpPr>
        <p:spPr>
          <a:xfrm>
            <a:off x="254000" y="3251200"/>
            <a:ext cx="11684000" cy="1270000"/>
          </a:xfrm>
          <a:custGeom>
            <a:avLst/>
            <a:gdLst/>
            <a:ahLst/>
            <a:cxnLst/>
            <a:rect l="l" t="t" r="r" b="b"/>
            <a:pathLst>
              <a:path w="11684000" h="1270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168400"/>
                </a:lnTo>
                <a:cubicBezTo>
                  <a:pt x="11684000" y="1224475"/>
                  <a:pt x="11638475" y="1270000"/>
                  <a:pt x="115824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11" name="Shape 8"/>
          <p:cNvSpPr/>
          <p:nvPr>
            <p:custDataLst>
              <p:tags r:id="rId9"/>
            </p:custDataLst>
          </p:nvPr>
        </p:nvSpPr>
        <p:spPr>
          <a:xfrm>
            <a:off x="1695450" y="34544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61551" y="342900"/>
                </a:moveTo>
                <a:cubicBezTo>
                  <a:pt x="268069" y="322987"/>
                  <a:pt x="281107" y="304949"/>
                  <a:pt x="295841" y="289411"/>
                </a:cubicBezTo>
                <a:cubicBezTo>
                  <a:pt x="325041" y="258693"/>
                  <a:pt x="342900" y="217170"/>
                  <a:pt x="342900" y="171450"/>
                </a:cubicBezTo>
                <a:cubicBezTo>
                  <a:pt x="342900" y="76795"/>
                  <a:pt x="266105" y="0"/>
                  <a:pt x="171450" y="0"/>
                </a:cubicBezTo>
                <a:cubicBezTo>
                  <a:pt x="76795" y="0"/>
                  <a:pt x="0" y="76795"/>
                  <a:pt x="0" y="171450"/>
                </a:cubicBezTo>
                <a:cubicBezTo>
                  <a:pt x="0" y="217170"/>
                  <a:pt x="17859" y="258693"/>
                  <a:pt x="47059" y="289411"/>
                </a:cubicBezTo>
                <a:cubicBezTo>
                  <a:pt x="61793" y="304949"/>
                  <a:pt x="74920" y="322987"/>
                  <a:pt x="81349" y="342900"/>
                </a:cubicBezTo>
                <a:lnTo>
                  <a:pt x="261461" y="342900"/>
                </a:lnTo>
                <a:close/>
                <a:moveTo>
                  <a:pt x="257175" y="385763"/>
                </a:moveTo>
                <a:lnTo>
                  <a:pt x="85725" y="385763"/>
                </a:lnTo>
                <a:lnTo>
                  <a:pt x="85725" y="400050"/>
                </a:lnTo>
                <a:cubicBezTo>
                  <a:pt x="85725" y="439519"/>
                  <a:pt x="117693" y="471488"/>
                  <a:pt x="157163" y="471488"/>
                </a:cubicBezTo>
                <a:lnTo>
                  <a:pt x="185738" y="471488"/>
                </a:lnTo>
                <a:cubicBezTo>
                  <a:pt x="225207" y="471488"/>
                  <a:pt x="257175" y="439519"/>
                  <a:pt x="257175" y="400050"/>
                </a:cubicBezTo>
                <a:lnTo>
                  <a:pt x="257175" y="385763"/>
                </a:lnTo>
                <a:close/>
                <a:moveTo>
                  <a:pt x="164306" y="100013"/>
                </a:moveTo>
                <a:cubicBezTo>
                  <a:pt x="128766" y="100013"/>
                  <a:pt x="100013" y="128766"/>
                  <a:pt x="100013" y="164306"/>
                </a:cubicBezTo>
                <a:cubicBezTo>
                  <a:pt x="100013" y="176183"/>
                  <a:pt x="90458" y="185738"/>
                  <a:pt x="78581" y="185738"/>
                </a:cubicBezTo>
                <a:cubicBezTo>
                  <a:pt x="66705" y="185738"/>
                  <a:pt x="57150" y="176183"/>
                  <a:pt x="57150" y="164306"/>
                </a:cubicBezTo>
                <a:cubicBezTo>
                  <a:pt x="57150" y="105102"/>
                  <a:pt x="105102" y="57150"/>
                  <a:pt x="164306" y="57150"/>
                </a:cubicBezTo>
                <a:cubicBezTo>
                  <a:pt x="176183" y="57150"/>
                  <a:pt x="185738" y="66705"/>
                  <a:pt x="185738" y="78581"/>
                </a:cubicBezTo>
                <a:cubicBezTo>
                  <a:pt x="185738" y="90458"/>
                  <a:pt x="176183" y="100013"/>
                  <a:pt x="164306" y="100013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2" name="Text 9"/>
          <p:cNvSpPr/>
          <p:nvPr>
            <p:custDataLst>
              <p:tags r:id="rId10"/>
            </p:custDataLst>
          </p:nvPr>
        </p:nvSpPr>
        <p:spPr>
          <a:xfrm>
            <a:off x="406400" y="4013200"/>
            <a:ext cx="292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难点二：灯效冲突</a:t>
            </a:r>
            <a:endParaRPr lang="en-US" sz="1600" dirty="0"/>
          </a:p>
        </p:txBody>
      </p:sp>
      <p:sp>
        <p:nvSpPr>
          <p:cNvPr id="13" name="Shape 10"/>
          <p:cNvSpPr/>
          <p:nvPr>
            <p:custDataLst>
              <p:tags r:id="rId11"/>
            </p:custDataLst>
          </p:nvPr>
        </p:nvSpPr>
        <p:spPr>
          <a:xfrm>
            <a:off x="3276600" y="3581400"/>
            <a:ext cx="0" cy="609600"/>
          </a:xfrm>
          <a:prstGeom prst="line">
            <a:avLst/>
          </a:prstGeom>
          <a:noFill/>
          <a:ln w="25400">
            <a:solidFill>
              <a:srgbClr val="00BFFF"/>
            </a:solidFill>
            <a:prstDash val="solid"/>
            <a:headEnd type="none"/>
            <a:tailEnd type="none"/>
          </a:ln>
        </p:spPr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3505200" y="35814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15" name="Text 12"/>
          <p:cNvSpPr/>
          <p:nvPr>
            <p:custDataLst>
              <p:tags r:id="rId13"/>
            </p:custDataLst>
          </p:nvPr>
        </p:nvSpPr>
        <p:spPr>
          <a:xfrm>
            <a:off x="3505200" y="38862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改用FastLED库+并行输出，刷新频率提升至</a:t>
            </a:r>
            <a:r>
              <a:rPr lang="en-US" sz="16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200Hz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无闪烁。</a:t>
            </a:r>
            <a:endParaRPr lang="en-US" sz="1600" dirty="0"/>
          </a:p>
        </p:txBody>
      </p:sp>
      <p:sp>
        <p:nvSpPr>
          <p:cNvPr id="16" name="Shape 13"/>
          <p:cNvSpPr/>
          <p:nvPr>
            <p:custDataLst>
              <p:tags r:id="rId14"/>
            </p:custDataLst>
          </p:nvPr>
        </p:nvSpPr>
        <p:spPr>
          <a:xfrm>
            <a:off x="254000" y="4826000"/>
            <a:ext cx="11684000" cy="1270000"/>
          </a:xfrm>
          <a:custGeom>
            <a:avLst/>
            <a:gdLst/>
            <a:ahLst/>
            <a:cxnLst/>
            <a:rect l="l" t="t" r="r" b="b"/>
            <a:pathLst>
              <a:path w="11684000" h="1270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168400"/>
                </a:lnTo>
                <a:cubicBezTo>
                  <a:pt x="11684000" y="1224475"/>
                  <a:pt x="11638475" y="1270000"/>
                  <a:pt x="115824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17" name="Shape 14"/>
          <p:cNvSpPr/>
          <p:nvPr>
            <p:custDataLst>
              <p:tags r:id="rId15"/>
            </p:custDataLst>
          </p:nvPr>
        </p:nvSpPr>
        <p:spPr>
          <a:xfrm>
            <a:off x="1638300" y="502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57175" y="0"/>
                </a:moveTo>
                <a:cubicBezTo>
                  <a:pt x="257175" y="-15806"/>
                  <a:pt x="244406" y="-28575"/>
                  <a:pt x="228600" y="-28575"/>
                </a:cubicBezTo>
                <a:cubicBezTo>
                  <a:pt x="212794" y="-28575"/>
                  <a:pt x="200025" y="-15806"/>
                  <a:pt x="200025" y="0"/>
                </a:cubicBezTo>
                <a:lnTo>
                  <a:pt x="200025" y="228600"/>
                </a:lnTo>
                <a:cubicBezTo>
                  <a:pt x="200025" y="244406"/>
                  <a:pt x="212794" y="257175"/>
                  <a:pt x="228600" y="257175"/>
                </a:cubicBezTo>
                <a:cubicBezTo>
                  <a:pt x="244406" y="257175"/>
                  <a:pt x="257175" y="244406"/>
                  <a:pt x="257175" y="228600"/>
                </a:cubicBezTo>
                <a:lnTo>
                  <a:pt x="257175" y="0"/>
                </a:lnTo>
                <a:close/>
                <a:moveTo>
                  <a:pt x="130641" y="87868"/>
                </a:moveTo>
                <a:cubicBezTo>
                  <a:pt x="143589" y="78849"/>
                  <a:pt x="146715" y="60990"/>
                  <a:pt x="137696" y="48042"/>
                </a:cubicBezTo>
                <a:cubicBezTo>
                  <a:pt x="128677" y="35094"/>
                  <a:pt x="110817" y="31968"/>
                  <a:pt x="97869" y="40987"/>
                </a:cubicBezTo>
                <a:cubicBezTo>
                  <a:pt x="38755" y="82242"/>
                  <a:pt x="0" y="150912"/>
                  <a:pt x="0" y="228600"/>
                </a:cubicBezTo>
                <a:cubicBezTo>
                  <a:pt x="0" y="354866"/>
                  <a:pt x="102334" y="457200"/>
                  <a:pt x="228600" y="457200"/>
                </a:cubicBezTo>
                <a:cubicBezTo>
                  <a:pt x="354866" y="457200"/>
                  <a:pt x="457200" y="354866"/>
                  <a:pt x="457200" y="228600"/>
                </a:cubicBezTo>
                <a:cubicBezTo>
                  <a:pt x="457200" y="150912"/>
                  <a:pt x="418445" y="82242"/>
                  <a:pt x="359241" y="40987"/>
                </a:cubicBezTo>
                <a:cubicBezTo>
                  <a:pt x="346293" y="31968"/>
                  <a:pt x="328523" y="35094"/>
                  <a:pt x="319415" y="48042"/>
                </a:cubicBezTo>
                <a:cubicBezTo>
                  <a:pt x="310307" y="60990"/>
                  <a:pt x="313521" y="78760"/>
                  <a:pt x="326469" y="87868"/>
                </a:cubicBezTo>
                <a:cubicBezTo>
                  <a:pt x="370939" y="118943"/>
                  <a:pt x="399961" y="170378"/>
                  <a:pt x="399961" y="228600"/>
                </a:cubicBezTo>
                <a:cubicBezTo>
                  <a:pt x="399961" y="323255"/>
                  <a:pt x="323165" y="400050"/>
                  <a:pt x="228511" y="400050"/>
                </a:cubicBezTo>
                <a:cubicBezTo>
                  <a:pt x="133856" y="400050"/>
                  <a:pt x="57150" y="323255"/>
                  <a:pt x="57150" y="228600"/>
                </a:cubicBezTo>
                <a:cubicBezTo>
                  <a:pt x="57150" y="170378"/>
                  <a:pt x="86171" y="118854"/>
                  <a:pt x="130641" y="87868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8" name="Text 15"/>
          <p:cNvSpPr/>
          <p:nvPr>
            <p:custDataLst>
              <p:tags r:id="rId16"/>
            </p:custDataLst>
          </p:nvPr>
        </p:nvSpPr>
        <p:spPr>
          <a:xfrm>
            <a:off x="406400" y="5588000"/>
            <a:ext cx="292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难点三：唤醒丢中断</a:t>
            </a:r>
            <a:endParaRPr lang="en-US" sz="1600" dirty="0"/>
          </a:p>
        </p:txBody>
      </p:sp>
      <p:sp>
        <p:nvSpPr>
          <p:cNvPr id="19" name="Shape 16"/>
          <p:cNvSpPr/>
          <p:nvPr>
            <p:custDataLst>
              <p:tags r:id="rId17"/>
            </p:custDataLst>
          </p:nvPr>
        </p:nvSpPr>
        <p:spPr>
          <a:xfrm>
            <a:off x="3276600" y="5156200"/>
            <a:ext cx="0" cy="609600"/>
          </a:xfrm>
          <a:prstGeom prst="line">
            <a:avLst/>
          </a:prstGeom>
          <a:noFill/>
          <a:ln w="25400">
            <a:solidFill>
              <a:srgbClr val="00BFFF"/>
            </a:solidFill>
            <a:prstDash val="solid"/>
            <a:headEnd type="none"/>
            <a:tailEnd type="none"/>
          </a:ln>
        </p:spPr>
      </p:sp>
      <p:sp>
        <p:nvSpPr>
          <p:cNvPr id="20" name="Text 17"/>
          <p:cNvSpPr/>
          <p:nvPr>
            <p:custDataLst>
              <p:tags r:id="rId18"/>
            </p:custDataLst>
          </p:nvPr>
        </p:nvSpPr>
        <p:spPr>
          <a:xfrm>
            <a:off x="3505200" y="51562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解决方案：</a:t>
            </a:r>
            <a:endParaRPr lang="en-US" sz="1600" dirty="0"/>
          </a:p>
        </p:txBody>
      </p:sp>
      <p:sp>
        <p:nvSpPr>
          <p:cNvPr id="21" name="Text 18"/>
          <p:cNvSpPr/>
          <p:nvPr>
            <p:custDataLst>
              <p:tags r:id="rId19"/>
            </p:custDataLst>
          </p:nvPr>
        </p:nvSpPr>
        <p:spPr>
          <a:xfrm>
            <a:off x="3505200" y="5461000"/>
            <a:ext cx="833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启用ULP</a:t>
            </a:r>
            <a:r>
              <a:rPr lang="zh-CN" alt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（超低功耗协处理器）主动循环检查按键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，保证</a:t>
            </a:r>
            <a:r>
              <a:rPr lang="en-US" sz="1600" b="1" dirty="0">
                <a:solidFill>
                  <a:schemeClr val="accent1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低功耗</a:t>
            </a:r>
            <a:r>
              <a:rPr lang="en-US" sz="16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同时不丢事件。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9906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5.3 开发工具与环境：</a:t>
            </a:r>
            <a:r>
              <a:rPr lang="zh-CN" alt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全开源</a:t>
            </a:r>
            <a:endParaRPr lang="zh-CN" altLang="en-US" sz="3200" b="1" dirty="0">
              <a:solidFill>
                <a:srgbClr val="4682B4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347470" y="1981200"/>
            <a:ext cx="420243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5" name="Shape 2"/>
          <p:cNvSpPr/>
          <p:nvPr/>
        </p:nvSpPr>
        <p:spPr>
          <a:xfrm>
            <a:off x="1718733" y="21082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/>
            </a:pathLst>
          </a:custGeom>
          <a:solidFill>
            <a:srgbClr val="4682B4"/>
          </a:solidFill>
        </p:spPr>
      </p:sp>
      <p:sp>
        <p:nvSpPr>
          <p:cNvPr id="6" name="Text 3"/>
          <p:cNvSpPr/>
          <p:nvPr/>
        </p:nvSpPr>
        <p:spPr>
          <a:xfrm>
            <a:off x="2976033" y="29210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开发环境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373127" y="3352800"/>
            <a:ext cx="2451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Arduino IDE 2.0 + PlatformIO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095365" y="1981200"/>
            <a:ext cx="450977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8045450" y="2209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07050" y="473154"/>
                </a:moveTo>
                <a:cubicBezTo>
                  <a:pt x="207050" y="475536"/>
                  <a:pt x="204311" y="477441"/>
                  <a:pt x="200858" y="477441"/>
                </a:cubicBezTo>
                <a:cubicBezTo>
                  <a:pt x="196929" y="477798"/>
                  <a:pt x="194191" y="475893"/>
                  <a:pt x="194191" y="473154"/>
                </a:cubicBezTo>
                <a:cubicBezTo>
                  <a:pt x="194191" y="470773"/>
                  <a:pt x="196929" y="468868"/>
                  <a:pt x="200382" y="468868"/>
                </a:cubicBezTo>
                <a:cubicBezTo>
                  <a:pt x="203954" y="468511"/>
                  <a:pt x="207050" y="470416"/>
                  <a:pt x="207050" y="473154"/>
                </a:cubicBezTo>
                <a:close/>
                <a:moveTo>
                  <a:pt x="170021" y="467797"/>
                </a:moveTo>
                <a:cubicBezTo>
                  <a:pt x="169188" y="470178"/>
                  <a:pt x="171569" y="472916"/>
                  <a:pt x="175141" y="473631"/>
                </a:cubicBezTo>
                <a:cubicBezTo>
                  <a:pt x="178237" y="474821"/>
                  <a:pt x="181808" y="473631"/>
                  <a:pt x="182523" y="471249"/>
                </a:cubicBezTo>
                <a:cubicBezTo>
                  <a:pt x="183237" y="468868"/>
                  <a:pt x="180975" y="466130"/>
                  <a:pt x="177403" y="465058"/>
                </a:cubicBezTo>
                <a:cubicBezTo>
                  <a:pt x="174308" y="464225"/>
                  <a:pt x="170855" y="465415"/>
                  <a:pt x="170021" y="467797"/>
                </a:cubicBezTo>
                <a:close/>
                <a:moveTo>
                  <a:pt x="222647" y="465773"/>
                </a:moveTo>
                <a:cubicBezTo>
                  <a:pt x="219194" y="466606"/>
                  <a:pt x="216813" y="468868"/>
                  <a:pt x="217170" y="471607"/>
                </a:cubicBezTo>
                <a:cubicBezTo>
                  <a:pt x="217527" y="473988"/>
                  <a:pt x="220623" y="475536"/>
                  <a:pt x="224195" y="474702"/>
                </a:cubicBezTo>
                <a:cubicBezTo>
                  <a:pt x="227648" y="473869"/>
                  <a:pt x="230029" y="471607"/>
                  <a:pt x="229672" y="469225"/>
                </a:cubicBezTo>
                <a:cubicBezTo>
                  <a:pt x="229314" y="466963"/>
                  <a:pt x="226100" y="465415"/>
                  <a:pt x="222647" y="465773"/>
                </a:cubicBezTo>
                <a:close/>
                <a:moveTo>
                  <a:pt x="300990" y="9525"/>
                </a:moveTo>
                <a:cubicBezTo>
                  <a:pt x="135850" y="9525"/>
                  <a:pt x="9525" y="134898"/>
                  <a:pt x="9525" y="300038"/>
                </a:cubicBezTo>
                <a:cubicBezTo>
                  <a:pt x="9525" y="432078"/>
                  <a:pt x="92631" y="545068"/>
                  <a:pt x="211336" y="584835"/>
                </a:cubicBezTo>
                <a:cubicBezTo>
                  <a:pt x="226576" y="587573"/>
                  <a:pt x="231934" y="578167"/>
                  <a:pt x="231934" y="570428"/>
                </a:cubicBezTo>
                <a:cubicBezTo>
                  <a:pt x="231934" y="563047"/>
                  <a:pt x="231577" y="522327"/>
                  <a:pt x="231577" y="497324"/>
                </a:cubicBezTo>
                <a:cubicBezTo>
                  <a:pt x="231577" y="497324"/>
                  <a:pt x="148233" y="515183"/>
                  <a:pt x="130731" y="461843"/>
                </a:cubicBezTo>
                <a:cubicBezTo>
                  <a:pt x="130731" y="461843"/>
                  <a:pt x="117157" y="427196"/>
                  <a:pt x="97631" y="418267"/>
                </a:cubicBezTo>
                <a:cubicBezTo>
                  <a:pt x="97631" y="418267"/>
                  <a:pt x="70366" y="399574"/>
                  <a:pt x="99536" y="399931"/>
                </a:cubicBezTo>
                <a:cubicBezTo>
                  <a:pt x="99536" y="399931"/>
                  <a:pt x="129183" y="402312"/>
                  <a:pt x="145494" y="430649"/>
                </a:cubicBezTo>
                <a:cubicBezTo>
                  <a:pt x="171569" y="476607"/>
                  <a:pt x="215265" y="463391"/>
                  <a:pt x="232291" y="455533"/>
                </a:cubicBezTo>
                <a:cubicBezTo>
                  <a:pt x="235029" y="436483"/>
                  <a:pt x="242768" y="423267"/>
                  <a:pt x="251341" y="415409"/>
                </a:cubicBezTo>
                <a:cubicBezTo>
                  <a:pt x="184785" y="408027"/>
                  <a:pt x="117634" y="398383"/>
                  <a:pt x="117634" y="283845"/>
                </a:cubicBezTo>
                <a:cubicBezTo>
                  <a:pt x="117634" y="251103"/>
                  <a:pt x="126682" y="234672"/>
                  <a:pt x="145733" y="213717"/>
                </a:cubicBezTo>
                <a:cubicBezTo>
                  <a:pt x="142637" y="205978"/>
                  <a:pt x="132517" y="174069"/>
                  <a:pt x="148828" y="132874"/>
                </a:cubicBezTo>
                <a:cubicBezTo>
                  <a:pt x="173712" y="125135"/>
                  <a:pt x="230981" y="165021"/>
                  <a:pt x="230981" y="165021"/>
                </a:cubicBezTo>
                <a:cubicBezTo>
                  <a:pt x="254794" y="158353"/>
                  <a:pt x="280392" y="154900"/>
                  <a:pt x="305753" y="154900"/>
                </a:cubicBezTo>
                <a:cubicBezTo>
                  <a:pt x="331113" y="154900"/>
                  <a:pt x="356711" y="158353"/>
                  <a:pt x="380524" y="165021"/>
                </a:cubicBezTo>
                <a:cubicBezTo>
                  <a:pt x="380524" y="165021"/>
                  <a:pt x="437793" y="125016"/>
                  <a:pt x="462677" y="132874"/>
                </a:cubicBezTo>
                <a:cubicBezTo>
                  <a:pt x="478988" y="174188"/>
                  <a:pt x="468868" y="205978"/>
                  <a:pt x="465773" y="213717"/>
                </a:cubicBezTo>
                <a:cubicBezTo>
                  <a:pt x="484823" y="234791"/>
                  <a:pt x="496491" y="251222"/>
                  <a:pt x="496491" y="283845"/>
                </a:cubicBezTo>
                <a:cubicBezTo>
                  <a:pt x="496491" y="398740"/>
                  <a:pt x="426363" y="407908"/>
                  <a:pt x="359807" y="415409"/>
                </a:cubicBezTo>
                <a:cubicBezTo>
                  <a:pt x="370761" y="424815"/>
                  <a:pt x="380048" y="442674"/>
                  <a:pt x="380048" y="470654"/>
                </a:cubicBezTo>
                <a:cubicBezTo>
                  <a:pt x="380048" y="510778"/>
                  <a:pt x="379690" y="560427"/>
                  <a:pt x="379690" y="570190"/>
                </a:cubicBezTo>
                <a:cubicBezTo>
                  <a:pt x="379690" y="577929"/>
                  <a:pt x="385167" y="587335"/>
                  <a:pt x="400288" y="584597"/>
                </a:cubicBezTo>
                <a:cubicBezTo>
                  <a:pt x="519351" y="545068"/>
                  <a:pt x="600075" y="432078"/>
                  <a:pt x="600075" y="300038"/>
                </a:cubicBezTo>
                <a:cubicBezTo>
                  <a:pt x="600075" y="134898"/>
                  <a:pt x="466130" y="9525"/>
                  <a:pt x="300990" y="9525"/>
                </a:cubicBezTo>
                <a:close/>
                <a:moveTo>
                  <a:pt x="125254" y="420172"/>
                </a:moveTo>
                <a:cubicBezTo>
                  <a:pt x="123706" y="421362"/>
                  <a:pt x="124063" y="424101"/>
                  <a:pt x="126087" y="426363"/>
                </a:cubicBezTo>
                <a:cubicBezTo>
                  <a:pt x="127992" y="428268"/>
                  <a:pt x="130731" y="429101"/>
                  <a:pt x="132278" y="427553"/>
                </a:cubicBezTo>
                <a:cubicBezTo>
                  <a:pt x="133826" y="426363"/>
                  <a:pt x="133469" y="423624"/>
                  <a:pt x="131445" y="421362"/>
                </a:cubicBezTo>
                <a:cubicBezTo>
                  <a:pt x="129540" y="419457"/>
                  <a:pt x="126802" y="418624"/>
                  <a:pt x="125254" y="420172"/>
                </a:cubicBezTo>
                <a:close/>
                <a:moveTo>
                  <a:pt x="112395" y="410527"/>
                </a:moveTo>
                <a:cubicBezTo>
                  <a:pt x="111562" y="412075"/>
                  <a:pt x="112752" y="413980"/>
                  <a:pt x="115133" y="415171"/>
                </a:cubicBezTo>
                <a:cubicBezTo>
                  <a:pt x="117038" y="416362"/>
                  <a:pt x="119420" y="416004"/>
                  <a:pt x="120253" y="414337"/>
                </a:cubicBezTo>
                <a:cubicBezTo>
                  <a:pt x="121087" y="412790"/>
                  <a:pt x="119896" y="410885"/>
                  <a:pt x="117515" y="409694"/>
                </a:cubicBezTo>
                <a:cubicBezTo>
                  <a:pt x="115133" y="408980"/>
                  <a:pt x="113228" y="409337"/>
                  <a:pt x="112395" y="410527"/>
                </a:cubicBezTo>
                <a:close/>
                <a:moveTo>
                  <a:pt x="150971" y="452914"/>
                </a:moveTo>
                <a:cubicBezTo>
                  <a:pt x="149066" y="454462"/>
                  <a:pt x="149781" y="458033"/>
                  <a:pt x="152519" y="460296"/>
                </a:cubicBezTo>
                <a:cubicBezTo>
                  <a:pt x="155258" y="463034"/>
                  <a:pt x="158710" y="463391"/>
                  <a:pt x="160258" y="461486"/>
                </a:cubicBezTo>
                <a:cubicBezTo>
                  <a:pt x="161806" y="459938"/>
                  <a:pt x="161092" y="456367"/>
                  <a:pt x="158710" y="454104"/>
                </a:cubicBezTo>
                <a:cubicBezTo>
                  <a:pt x="156091" y="451366"/>
                  <a:pt x="152519" y="451009"/>
                  <a:pt x="150971" y="452914"/>
                </a:cubicBezTo>
                <a:close/>
                <a:moveTo>
                  <a:pt x="137398" y="435412"/>
                </a:moveTo>
                <a:cubicBezTo>
                  <a:pt x="135493" y="436602"/>
                  <a:pt x="135493" y="439698"/>
                  <a:pt x="137398" y="442436"/>
                </a:cubicBezTo>
                <a:cubicBezTo>
                  <a:pt x="139303" y="445175"/>
                  <a:pt x="142518" y="446365"/>
                  <a:pt x="144066" y="445175"/>
                </a:cubicBezTo>
                <a:cubicBezTo>
                  <a:pt x="145971" y="443627"/>
                  <a:pt x="145971" y="440531"/>
                  <a:pt x="144066" y="437793"/>
                </a:cubicBezTo>
                <a:cubicBezTo>
                  <a:pt x="142399" y="435054"/>
                  <a:pt x="139303" y="433864"/>
                  <a:pt x="137398" y="435412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0" name="Text 7"/>
          <p:cNvSpPr/>
          <p:nvPr/>
        </p:nvSpPr>
        <p:spPr>
          <a:xfrm>
            <a:off x="7835900" y="29083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版本控制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677660" y="3352800"/>
            <a:ext cx="313118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GitHub 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多人协同</a:t>
            </a: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+ Actions自动编译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40450" y="4140200"/>
            <a:ext cx="4510405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8045662" y="43656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8229" y="304919"/>
                </a:moveTo>
                <a:lnTo>
                  <a:pt x="200858" y="162163"/>
                </a:lnTo>
                <a:cubicBezTo>
                  <a:pt x="194191" y="147638"/>
                  <a:pt x="190381" y="131445"/>
                  <a:pt x="190381" y="114300"/>
                </a:cubicBezTo>
                <a:cubicBezTo>
                  <a:pt x="190381" y="51197"/>
                  <a:pt x="241578" y="0"/>
                  <a:pt x="304681" y="0"/>
                </a:cubicBezTo>
                <a:cubicBezTo>
                  <a:pt x="367784" y="0"/>
                  <a:pt x="418981" y="51197"/>
                  <a:pt x="418981" y="114300"/>
                </a:cubicBezTo>
                <a:cubicBezTo>
                  <a:pt x="418981" y="131326"/>
                  <a:pt x="415290" y="147518"/>
                  <a:pt x="408503" y="162163"/>
                </a:cubicBezTo>
                <a:lnTo>
                  <a:pt x="461367" y="253484"/>
                </a:lnTo>
                <a:cubicBezTo>
                  <a:pt x="433864" y="284440"/>
                  <a:pt x="397431" y="307181"/>
                  <a:pt x="356116" y="317540"/>
                </a:cubicBezTo>
                <a:lnTo>
                  <a:pt x="304800" y="228481"/>
                </a:lnTo>
                <a:lnTo>
                  <a:pt x="223718" y="368498"/>
                </a:lnTo>
                <a:cubicBezTo>
                  <a:pt x="249317" y="376595"/>
                  <a:pt x="276463" y="381000"/>
                  <a:pt x="304800" y="381000"/>
                </a:cubicBezTo>
                <a:cubicBezTo>
                  <a:pt x="388977" y="381000"/>
                  <a:pt x="464106" y="342067"/>
                  <a:pt x="513040" y="280987"/>
                </a:cubicBezTo>
                <a:cubicBezTo>
                  <a:pt x="526256" y="264557"/>
                  <a:pt x="550188" y="261937"/>
                  <a:pt x="566618" y="275034"/>
                </a:cubicBezTo>
                <a:cubicBezTo>
                  <a:pt x="583049" y="288131"/>
                  <a:pt x="585668" y="312182"/>
                  <a:pt x="572572" y="328613"/>
                </a:cubicBezTo>
                <a:cubicBezTo>
                  <a:pt x="509826" y="406956"/>
                  <a:pt x="413147" y="457200"/>
                  <a:pt x="304919" y="457200"/>
                </a:cubicBezTo>
                <a:cubicBezTo>
                  <a:pt x="262771" y="457200"/>
                  <a:pt x="222290" y="449580"/>
                  <a:pt x="185023" y="435650"/>
                </a:cubicBezTo>
                <a:lnTo>
                  <a:pt x="117515" y="552093"/>
                </a:lnTo>
                <a:cubicBezTo>
                  <a:pt x="111919" y="561737"/>
                  <a:pt x="103584" y="569595"/>
                  <a:pt x="93583" y="574596"/>
                </a:cubicBezTo>
                <a:lnTo>
                  <a:pt x="27622" y="607576"/>
                </a:lnTo>
                <a:cubicBezTo>
                  <a:pt x="21669" y="610553"/>
                  <a:pt x="14645" y="610195"/>
                  <a:pt x="9049" y="606743"/>
                </a:cubicBezTo>
                <a:cubicBezTo>
                  <a:pt x="3453" y="603290"/>
                  <a:pt x="0" y="597098"/>
                  <a:pt x="0" y="590550"/>
                </a:cubicBezTo>
                <a:lnTo>
                  <a:pt x="0" y="524589"/>
                </a:lnTo>
                <a:cubicBezTo>
                  <a:pt x="0" y="514588"/>
                  <a:pt x="2619" y="504706"/>
                  <a:pt x="7739" y="495895"/>
                </a:cubicBezTo>
                <a:lnTo>
                  <a:pt x="79177" y="372428"/>
                </a:lnTo>
                <a:cubicBezTo>
                  <a:pt x="63937" y="359093"/>
                  <a:pt x="49887" y="344448"/>
                  <a:pt x="37148" y="328613"/>
                </a:cubicBezTo>
                <a:cubicBezTo>
                  <a:pt x="23932" y="312182"/>
                  <a:pt x="26670" y="288250"/>
                  <a:pt x="43101" y="275034"/>
                </a:cubicBezTo>
                <a:cubicBezTo>
                  <a:pt x="59531" y="261818"/>
                  <a:pt x="83463" y="264557"/>
                  <a:pt x="96679" y="280987"/>
                </a:cubicBezTo>
                <a:cubicBezTo>
                  <a:pt x="103465" y="289441"/>
                  <a:pt x="110728" y="297418"/>
                  <a:pt x="118348" y="304919"/>
                </a:cubicBezTo>
                <a:close/>
                <a:moveTo>
                  <a:pt x="453747" y="485656"/>
                </a:moveTo>
                <a:cubicBezTo>
                  <a:pt x="492443" y="470178"/>
                  <a:pt x="528042" y="448747"/>
                  <a:pt x="559594" y="422672"/>
                </a:cubicBezTo>
                <a:lnTo>
                  <a:pt x="601980" y="495895"/>
                </a:lnTo>
                <a:cubicBezTo>
                  <a:pt x="606981" y="504587"/>
                  <a:pt x="609719" y="514469"/>
                  <a:pt x="609719" y="524589"/>
                </a:cubicBezTo>
                <a:lnTo>
                  <a:pt x="609719" y="590550"/>
                </a:lnTo>
                <a:cubicBezTo>
                  <a:pt x="609719" y="597098"/>
                  <a:pt x="606266" y="603290"/>
                  <a:pt x="600670" y="606743"/>
                </a:cubicBezTo>
                <a:cubicBezTo>
                  <a:pt x="595074" y="610195"/>
                  <a:pt x="588050" y="610553"/>
                  <a:pt x="582097" y="607576"/>
                </a:cubicBezTo>
                <a:lnTo>
                  <a:pt x="516136" y="574596"/>
                </a:lnTo>
                <a:cubicBezTo>
                  <a:pt x="506135" y="569595"/>
                  <a:pt x="497800" y="561737"/>
                  <a:pt x="492204" y="552093"/>
                </a:cubicBezTo>
                <a:lnTo>
                  <a:pt x="453747" y="485656"/>
                </a:lnTo>
                <a:close/>
                <a:moveTo>
                  <a:pt x="304800" y="152400"/>
                </a:moveTo>
                <a:cubicBezTo>
                  <a:pt x="325828" y="152400"/>
                  <a:pt x="342900" y="135328"/>
                  <a:pt x="342900" y="114300"/>
                </a:cubicBezTo>
                <a:cubicBezTo>
                  <a:pt x="342900" y="93272"/>
                  <a:pt x="325828" y="76200"/>
                  <a:pt x="304800" y="76200"/>
                </a:cubicBezTo>
                <a:cubicBezTo>
                  <a:pt x="283772" y="76200"/>
                  <a:pt x="266700" y="93272"/>
                  <a:pt x="266700" y="114300"/>
                </a:cubicBezTo>
                <a:cubicBezTo>
                  <a:pt x="266700" y="135328"/>
                  <a:pt x="283772" y="152400"/>
                  <a:pt x="304800" y="152400"/>
                </a:cubicBezTo>
                <a:close/>
              </a:path>
            </a:pathLst>
          </a:custGeom>
          <a:solidFill>
            <a:srgbClr val="4682B4"/>
          </a:solidFill>
        </p:spPr>
        <p:txBody>
          <a:bodyPr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7734512" y="5003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硬件设计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277391" y="5530850"/>
            <a:ext cx="2146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ESP32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开发板</a:t>
            </a:r>
            <a:endParaRPr lang="zh-CN" altLang="en-US" sz="1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3147483" y="22606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228600" y="114300"/>
                </a:moveTo>
                <a:cubicBezTo>
                  <a:pt x="228600" y="51197"/>
                  <a:pt x="279797" y="0"/>
                  <a:pt x="342900" y="0"/>
                </a:cubicBezTo>
                <a:cubicBezTo>
                  <a:pt x="406003" y="0"/>
                  <a:pt x="457200" y="51197"/>
                  <a:pt x="457200" y="114300"/>
                </a:cubicBezTo>
                <a:lnTo>
                  <a:pt x="457200" y="118586"/>
                </a:lnTo>
                <a:cubicBezTo>
                  <a:pt x="457200" y="137279"/>
                  <a:pt x="442079" y="152400"/>
                  <a:pt x="423386" y="152400"/>
                </a:cubicBezTo>
                <a:lnTo>
                  <a:pt x="262533" y="152400"/>
                </a:lnTo>
                <a:cubicBezTo>
                  <a:pt x="243840" y="152400"/>
                  <a:pt x="228719" y="137279"/>
                  <a:pt x="228719" y="118586"/>
                </a:cubicBezTo>
                <a:lnTo>
                  <a:pt x="228719" y="114300"/>
                </a:lnTo>
                <a:close/>
                <a:moveTo>
                  <a:pt x="640080" y="129540"/>
                </a:moveTo>
                <a:cubicBezTo>
                  <a:pt x="652701" y="146328"/>
                  <a:pt x="649248" y="170259"/>
                  <a:pt x="632460" y="182880"/>
                </a:cubicBezTo>
                <a:lnTo>
                  <a:pt x="516017" y="270153"/>
                </a:lnTo>
                <a:cubicBezTo>
                  <a:pt x="522327" y="280749"/>
                  <a:pt x="527090" y="292417"/>
                  <a:pt x="530066" y="304800"/>
                </a:cubicBezTo>
                <a:lnTo>
                  <a:pt x="647700" y="304800"/>
                </a:lnTo>
                <a:cubicBezTo>
                  <a:pt x="668774" y="304800"/>
                  <a:pt x="685800" y="321826"/>
                  <a:pt x="685800" y="342900"/>
                </a:cubicBezTo>
                <a:cubicBezTo>
                  <a:pt x="685800" y="363974"/>
                  <a:pt x="668774" y="381000"/>
                  <a:pt x="647700" y="381000"/>
                </a:cubicBezTo>
                <a:lnTo>
                  <a:pt x="533400" y="381000"/>
                </a:lnTo>
                <a:lnTo>
                  <a:pt x="533400" y="419100"/>
                </a:lnTo>
                <a:cubicBezTo>
                  <a:pt x="533400" y="422196"/>
                  <a:pt x="533281" y="425410"/>
                  <a:pt x="533162" y="428506"/>
                </a:cubicBezTo>
                <a:lnTo>
                  <a:pt x="632460" y="502920"/>
                </a:lnTo>
                <a:cubicBezTo>
                  <a:pt x="649248" y="515541"/>
                  <a:pt x="652701" y="539472"/>
                  <a:pt x="640080" y="556260"/>
                </a:cubicBezTo>
                <a:cubicBezTo>
                  <a:pt x="627459" y="573048"/>
                  <a:pt x="603528" y="576501"/>
                  <a:pt x="586740" y="563880"/>
                </a:cubicBezTo>
                <a:lnTo>
                  <a:pt x="511612" y="507563"/>
                </a:lnTo>
                <a:cubicBezTo>
                  <a:pt x="483989" y="560189"/>
                  <a:pt x="432435" y="598289"/>
                  <a:pt x="371475" y="607457"/>
                </a:cubicBezTo>
                <a:lnTo>
                  <a:pt x="371475" y="333375"/>
                </a:lnTo>
                <a:cubicBezTo>
                  <a:pt x="371475" y="317540"/>
                  <a:pt x="358735" y="304800"/>
                  <a:pt x="342900" y="304800"/>
                </a:cubicBezTo>
                <a:cubicBezTo>
                  <a:pt x="327065" y="304800"/>
                  <a:pt x="314325" y="317540"/>
                  <a:pt x="314325" y="333375"/>
                </a:cubicBezTo>
                <a:lnTo>
                  <a:pt x="314325" y="607457"/>
                </a:lnTo>
                <a:cubicBezTo>
                  <a:pt x="253365" y="598289"/>
                  <a:pt x="201811" y="560189"/>
                  <a:pt x="174188" y="507563"/>
                </a:cubicBezTo>
                <a:lnTo>
                  <a:pt x="99060" y="563880"/>
                </a:lnTo>
                <a:cubicBezTo>
                  <a:pt x="82272" y="576501"/>
                  <a:pt x="58341" y="573048"/>
                  <a:pt x="45720" y="556260"/>
                </a:cubicBezTo>
                <a:cubicBezTo>
                  <a:pt x="33099" y="539472"/>
                  <a:pt x="36552" y="515541"/>
                  <a:pt x="53340" y="502920"/>
                </a:cubicBezTo>
                <a:lnTo>
                  <a:pt x="152638" y="428506"/>
                </a:lnTo>
                <a:cubicBezTo>
                  <a:pt x="152519" y="425410"/>
                  <a:pt x="152400" y="422315"/>
                  <a:pt x="152400" y="419100"/>
                </a:cubicBezTo>
                <a:lnTo>
                  <a:pt x="152400" y="381000"/>
                </a:lnTo>
                <a:lnTo>
                  <a:pt x="38100" y="381000"/>
                </a:lnTo>
                <a:cubicBezTo>
                  <a:pt x="17026" y="381000"/>
                  <a:pt x="0" y="363974"/>
                  <a:pt x="0" y="342900"/>
                </a:cubicBezTo>
                <a:cubicBezTo>
                  <a:pt x="0" y="321826"/>
                  <a:pt x="17026" y="304800"/>
                  <a:pt x="38100" y="304800"/>
                </a:cubicBezTo>
                <a:lnTo>
                  <a:pt x="155734" y="304800"/>
                </a:lnTo>
                <a:cubicBezTo>
                  <a:pt x="158710" y="292418"/>
                  <a:pt x="163473" y="280749"/>
                  <a:pt x="169783" y="270153"/>
                </a:cubicBezTo>
                <a:lnTo>
                  <a:pt x="53340" y="182880"/>
                </a:lnTo>
                <a:cubicBezTo>
                  <a:pt x="36552" y="170259"/>
                  <a:pt x="33099" y="146328"/>
                  <a:pt x="45720" y="129540"/>
                </a:cubicBezTo>
                <a:cubicBezTo>
                  <a:pt x="58341" y="112752"/>
                  <a:pt x="82272" y="109299"/>
                  <a:pt x="99060" y="121920"/>
                </a:cubicBezTo>
                <a:lnTo>
                  <a:pt x="228600" y="219075"/>
                </a:lnTo>
                <a:cubicBezTo>
                  <a:pt x="243245" y="213003"/>
                  <a:pt x="259318" y="209550"/>
                  <a:pt x="276225" y="209550"/>
                </a:cubicBezTo>
                <a:lnTo>
                  <a:pt x="409575" y="209550"/>
                </a:lnTo>
                <a:cubicBezTo>
                  <a:pt x="426482" y="209550"/>
                  <a:pt x="442555" y="212884"/>
                  <a:pt x="457200" y="219075"/>
                </a:cubicBezTo>
                <a:lnTo>
                  <a:pt x="586740" y="121920"/>
                </a:lnTo>
                <a:cubicBezTo>
                  <a:pt x="603528" y="109299"/>
                  <a:pt x="627459" y="112752"/>
                  <a:pt x="640080" y="129540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20" name="Shape 17"/>
          <p:cNvSpPr/>
          <p:nvPr/>
        </p:nvSpPr>
        <p:spPr>
          <a:xfrm>
            <a:off x="1337310" y="4140200"/>
            <a:ext cx="4212590" cy="1828800"/>
          </a:xfrm>
          <a:custGeom>
            <a:avLst/>
            <a:gdLst/>
            <a:ahLst/>
            <a:cxnLst/>
            <a:rect l="l" t="t" r="r" b="b"/>
            <a:pathLst>
              <a:path w="7683500" h="1828800">
                <a:moveTo>
                  <a:pt x="101608" y="0"/>
                </a:moveTo>
                <a:lnTo>
                  <a:pt x="7581892" y="0"/>
                </a:lnTo>
                <a:cubicBezTo>
                  <a:pt x="7638008" y="0"/>
                  <a:pt x="7683500" y="45492"/>
                  <a:pt x="7683500" y="101608"/>
                </a:cubicBezTo>
                <a:lnTo>
                  <a:pt x="7683500" y="1727192"/>
                </a:lnTo>
                <a:cubicBezTo>
                  <a:pt x="7683500" y="1783308"/>
                  <a:pt x="7638008" y="1828800"/>
                  <a:pt x="75818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21" name="Shape 18"/>
          <p:cNvSpPr/>
          <p:nvPr/>
        </p:nvSpPr>
        <p:spPr>
          <a:xfrm>
            <a:off x="3337984" y="4241800"/>
            <a:ext cx="381000" cy="609600"/>
          </a:xfrm>
          <a:custGeom>
            <a:avLst/>
            <a:gdLst/>
            <a:ahLst/>
            <a:cxnLst/>
            <a:rect l="l" t="t" r="r" b="b"/>
            <a:pathLst>
              <a:path w="381000" h="609600">
                <a:moveTo>
                  <a:pt x="161925" y="28575"/>
                </a:moveTo>
                <a:cubicBezTo>
                  <a:pt x="161925" y="12740"/>
                  <a:pt x="174665" y="0"/>
                  <a:pt x="190500" y="0"/>
                </a:cubicBezTo>
                <a:cubicBezTo>
                  <a:pt x="206335" y="0"/>
                  <a:pt x="219075" y="12740"/>
                  <a:pt x="219075" y="28575"/>
                </a:cubicBezTo>
                <a:lnTo>
                  <a:pt x="219075" y="76200"/>
                </a:lnTo>
                <a:lnTo>
                  <a:pt x="285750" y="76200"/>
                </a:lnTo>
                <a:cubicBezTo>
                  <a:pt x="306824" y="76200"/>
                  <a:pt x="323850" y="93226"/>
                  <a:pt x="323850" y="114300"/>
                </a:cubicBezTo>
                <a:cubicBezTo>
                  <a:pt x="323850" y="135374"/>
                  <a:pt x="306824" y="152400"/>
                  <a:pt x="285750" y="152400"/>
                </a:cubicBezTo>
                <a:lnTo>
                  <a:pt x="148947" y="152400"/>
                </a:lnTo>
                <a:cubicBezTo>
                  <a:pt x="119301" y="152400"/>
                  <a:pt x="95250" y="176451"/>
                  <a:pt x="95250" y="206097"/>
                </a:cubicBezTo>
                <a:cubicBezTo>
                  <a:pt x="95250" y="232886"/>
                  <a:pt x="114895" y="255508"/>
                  <a:pt x="141327" y="259318"/>
                </a:cubicBezTo>
                <a:lnTo>
                  <a:pt x="250388" y="274915"/>
                </a:lnTo>
                <a:cubicBezTo>
                  <a:pt x="314444" y="284083"/>
                  <a:pt x="361950" y="338852"/>
                  <a:pt x="361950" y="403503"/>
                </a:cubicBezTo>
                <a:cubicBezTo>
                  <a:pt x="361950" y="475298"/>
                  <a:pt x="303728" y="533400"/>
                  <a:pt x="232053" y="533400"/>
                </a:cubicBezTo>
                <a:lnTo>
                  <a:pt x="219075" y="533400"/>
                </a:lnTo>
                <a:lnTo>
                  <a:pt x="219075" y="581025"/>
                </a:lnTo>
                <a:cubicBezTo>
                  <a:pt x="219075" y="596860"/>
                  <a:pt x="206335" y="609600"/>
                  <a:pt x="190500" y="609600"/>
                </a:cubicBezTo>
                <a:cubicBezTo>
                  <a:pt x="174665" y="609600"/>
                  <a:pt x="161925" y="596860"/>
                  <a:pt x="161925" y="581025"/>
                </a:cubicBezTo>
                <a:lnTo>
                  <a:pt x="161925" y="533400"/>
                </a:lnTo>
                <a:lnTo>
                  <a:pt x="76200" y="533400"/>
                </a:lnTo>
                <a:cubicBezTo>
                  <a:pt x="55126" y="533400"/>
                  <a:pt x="38100" y="516374"/>
                  <a:pt x="38100" y="495300"/>
                </a:cubicBezTo>
                <a:cubicBezTo>
                  <a:pt x="38100" y="474226"/>
                  <a:pt x="55126" y="457200"/>
                  <a:pt x="76200" y="457200"/>
                </a:cubicBezTo>
                <a:lnTo>
                  <a:pt x="232053" y="457200"/>
                </a:lnTo>
                <a:cubicBezTo>
                  <a:pt x="261699" y="457200"/>
                  <a:pt x="285750" y="433149"/>
                  <a:pt x="285750" y="403503"/>
                </a:cubicBezTo>
                <a:cubicBezTo>
                  <a:pt x="285750" y="376714"/>
                  <a:pt x="266105" y="354092"/>
                  <a:pt x="239673" y="350282"/>
                </a:cubicBezTo>
                <a:lnTo>
                  <a:pt x="130612" y="334685"/>
                </a:lnTo>
                <a:cubicBezTo>
                  <a:pt x="66556" y="325636"/>
                  <a:pt x="19050" y="270748"/>
                  <a:pt x="19050" y="206097"/>
                </a:cubicBezTo>
                <a:cubicBezTo>
                  <a:pt x="19050" y="134422"/>
                  <a:pt x="77272" y="76200"/>
                  <a:pt x="148947" y="76200"/>
                </a:cubicBezTo>
                <a:lnTo>
                  <a:pt x="161925" y="76200"/>
                </a:lnTo>
                <a:lnTo>
                  <a:pt x="161925" y="28575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22" name="Text 19"/>
          <p:cNvSpPr/>
          <p:nvPr/>
        </p:nvSpPr>
        <p:spPr>
          <a:xfrm>
            <a:off x="2937934" y="5003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成本优势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953895" y="5359400"/>
            <a:ext cx="3289935" cy="596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全链路零授权费，团队快速迭代，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zh-CN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06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4966187" y="3090589"/>
            <a:ext cx="74226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预期成果与风险</a:t>
            </a:r>
            <a:endParaRPr kumimoji="1" lang="en-US" altLang="en-US" sz="3600" b="1" dirty="0">
              <a:solidFill>
                <a:schemeClr val="bg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810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6055" y="14986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6.1 预期成果：</a:t>
            </a:r>
            <a:r>
              <a:rPr lang="zh-CN" altLang="en-US" sz="32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实现智能产品的开发和应用</a:t>
            </a:r>
            <a:endParaRPr lang="zh-CN" altLang="en-US" sz="3200" b="1" dirty="0">
              <a:solidFill>
                <a:srgbClr val="4682B4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2425700" y="2667000"/>
            <a:ext cx="3695700" cy="2438400"/>
          </a:xfrm>
          <a:custGeom>
            <a:avLst/>
            <a:gdLst/>
            <a:ahLst/>
            <a:cxnLst/>
            <a:rect l="l" t="t" r="r" b="b"/>
            <a:pathLst>
              <a:path w="3695700" h="24384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2336792"/>
                </a:lnTo>
                <a:cubicBezTo>
                  <a:pt x="3695700" y="2392908"/>
                  <a:pt x="3650208" y="2438400"/>
                  <a:pt x="3594092" y="2438400"/>
                </a:cubicBezTo>
                <a:lnTo>
                  <a:pt x="101608" y="2438400"/>
                </a:lnTo>
                <a:cubicBezTo>
                  <a:pt x="45492" y="2438400"/>
                  <a:pt x="0" y="2392908"/>
                  <a:pt x="0" y="23367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4042833" y="2870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57163" y="21431"/>
                </a:moveTo>
                <a:cubicBezTo>
                  <a:pt x="157163" y="9555"/>
                  <a:pt x="147608" y="0"/>
                  <a:pt x="135731" y="0"/>
                </a:cubicBezTo>
                <a:cubicBezTo>
                  <a:pt x="123855" y="0"/>
                  <a:pt x="114300" y="9555"/>
                  <a:pt x="114300" y="21431"/>
                </a:cubicBezTo>
                <a:lnTo>
                  <a:pt x="114300" y="57150"/>
                </a:lnTo>
                <a:cubicBezTo>
                  <a:pt x="82778" y="57150"/>
                  <a:pt x="57150" y="82778"/>
                  <a:pt x="57150" y="114300"/>
                </a:cubicBezTo>
                <a:lnTo>
                  <a:pt x="21431" y="114300"/>
                </a:lnTo>
                <a:cubicBezTo>
                  <a:pt x="9555" y="114300"/>
                  <a:pt x="0" y="123855"/>
                  <a:pt x="0" y="135731"/>
                </a:cubicBezTo>
                <a:cubicBezTo>
                  <a:pt x="0" y="147608"/>
                  <a:pt x="9555" y="157163"/>
                  <a:pt x="21431" y="157163"/>
                </a:cubicBezTo>
                <a:lnTo>
                  <a:pt x="57150" y="157163"/>
                </a:lnTo>
                <a:lnTo>
                  <a:pt x="57150" y="207169"/>
                </a:lnTo>
                <a:lnTo>
                  <a:pt x="21431" y="207169"/>
                </a:lnTo>
                <a:cubicBezTo>
                  <a:pt x="9555" y="207169"/>
                  <a:pt x="0" y="216724"/>
                  <a:pt x="0" y="228600"/>
                </a:cubicBezTo>
                <a:cubicBezTo>
                  <a:pt x="0" y="240476"/>
                  <a:pt x="9555" y="250031"/>
                  <a:pt x="21431" y="250031"/>
                </a:cubicBezTo>
                <a:lnTo>
                  <a:pt x="57150" y="250031"/>
                </a:lnTo>
                <a:lnTo>
                  <a:pt x="57150" y="300038"/>
                </a:lnTo>
                <a:lnTo>
                  <a:pt x="21431" y="300038"/>
                </a:lnTo>
                <a:cubicBezTo>
                  <a:pt x="9555" y="300038"/>
                  <a:pt x="0" y="309592"/>
                  <a:pt x="0" y="321469"/>
                </a:cubicBezTo>
                <a:cubicBezTo>
                  <a:pt x="0" y="333345"/>
                  <a:pt x="9555" y="342900"/>
                  <a:pt x="21431" y="342900"/>
                </a:cubicBezTo>
                <a:lnTo>
                  <a:pt x="57150" y="342900"/>
                </a:lnTo>
                <a:cubicBezTo>
                  <a:pt x="57150" y="374422"/>
                  <a:pt x="82778" y="400050"/>
                  <a:pt x="114300" y="400050"/>
                </a:cubicBezTo>
                <a:lnTo>
                  <a:pt x="114300" y="435769"/>
                </a:lnTo>
                <a:cubicBezTo>
                  <a:pt x="114300" y="447645"/>
                  <a:pt x="123855" y="457200"/>
                  <a:pt x="135731" y="457200"/>
                </a:cubicBezTo>
                <a:cubicBezTo>
                  <a:pt x="147608" y="457200"/>
                  <a:pt x="157163" y="447645"/>
                  <a:pt x="157163" y="435769"/>
                </a:cubicBezTo>
                <a:lnTo>
                  <a:pt x="157163" y="400050"/>
                </a:lnTo>
                <a:lnTo>
                  <a:pt x="207169" y="400050"/>
                </a:lnTo>
                <a:lnTo>
                  <a:pt x="207169" y="435769"/>
                </a:lnTo>
                <a:cubicBezTo>
                  <a:pt x="207169" y="447645"/>
                  <a:pt x="216724" y="457200"/>
                  <a:pt x="228600" y="457200"/>
                </a:cubicBezTo>
                <a:cubicBezTo>
                  <a:pt x="240476" y="457200"/>
                  <a:pt x="250031" y="447645"/>
                  <a:pt x="250031" y="435769"/>
                </a:cubicBezTo>
                <a:lnTo>
                  <a:pt x="250031" y="400050"/>
                </a:lnTo>
                <a:lnTo>
                  <a:pt x="300038" y="400050"/>
                </a:lnTo>
                <a:lnTo>
                  <a:pt x="300038" y="435769"/>
                </a:lnTo>
                <a:cubicBezTo>
                  <a:pt x="300038" y="447645"/>
                  <a:pt x="309592" y="457200"/>
                  <a:pt x="321469" y="457200"/>
                </a:cubicBezTo>
                <a:cubicBezTo>
                  <a:pt x="333345" y="457200"/>
                  <a:pt x="342900" y="447645"/>
                  <a:pt x="342900" y="435769"/>
                </a:cubicBezTo>
                <a:lnTo>
                  <a:pt x="342900" y="400050"/>
                </a:lnTo>
                <a:cubicBezTo>
                  <a:pt x="374422" y="400050"/>
                  <a:pt x="400050" y="374422"/>
                  <a:pt x="400050" y="342900"/>
                </a:cubicBezTo>
                <a:lnTo>
                  <a:pt x="435769" y="342900"/>
                </a:lnTo>
                <a:cubicBezTo>
                  <a:pt x="447645" y="342900"/>
                  <a:pt x="457200" y="333345"/>
                  <a:pt x="457200" y="321469"/>
                </a:cubicBezTo>
                <a:cubicBezTo>
                  <a:pt x="457200" y="309592"/>
                  <a:pt x="447645" y="300038"/>
                  <a:pt x="435769" y="300038"/>
                </a:cubicBezTo>
                <a:lnTo>
                  <a:pt x="400050" y="300038"/>
                </a:lnTo>
                <a:lnTo>
                  <a:pt x="400050" y="250031"/>
                </a:lnTo>
                <a:lnTo>
                  <a:pt x="435769" y="250031"/>
                </a:lnTo>
                <a:cubicBezTo>
                  <a:pt x="447645" y="250031"/>
                  <a:pt x="457200" y="240476"/>
                  <a:pt x="457200" y="228600"/>
                </a:cubicBezTo>
                <a:cubicBezTo>
                  <a:pt x="457200" y="216724"/>
                  <a:pt x="447645" y="207169"/>
                  <a:pt x="435769" y="207169"/>
                </a:cubicBezTo>
                <a:lnTo>
                  <a:pt x="400050" y="207169"/>
                </a:lnTo>
                <a:lnTo>
                  <a:pt x="400050" y="157163"/>
                </a:lnTo>
                <a:lnTo>
                  <a:pt x="435769" y="157163"/>
                </a:lnTo>
                <a:cubicBezTo>
                  <a:pt x="447645" y="157163"/>
                  <a:pt x="457200" y="147608"/>
                  <a:pt x="457200" y="135731"/>
                </a:cubicBezTo>
                <a:cubicBezTo>
                  <a:pt x="457200" y="123855"/>
                  <a:pt x="447645" y="114300"/>
                  <a:pt x="435769" y="114300"/>
                </a:cubicBezTo>
                <a:lnTo>
                  <a:pt x="400050" y="114300"/>
                </a:lnTo>
                <a:cubicBezTo>
                  <a:pt x="400050" y="82778"/>
                  <a:pt x="374422" y="57150"/>
                  <a:pt x="342900" y="57150"/>
                </a:cubicBezTo>
                <a:lnTo>
                  <a:pt x="342900" y="21431"/>
                </a:lnTo>
                <a:cubicBezTo>
                  <a:pt x="342900" y="9555"/>
                  <a:pt x="333345" y="0"/>
                  <a:pt x="321469" y="0"/>
                </a:cubicBezTo>
                <a:cubicBezTo>
                  <a:pt x="309592" y="0"/>
                  <a:pt x="300038" y="9555"/>
                  <a:pt x="300038" y="21431"/>
                </a:cubicBezTo>
                <a:lnTo>
                  <a:pt x="300038" y="57150"/>
                </a:lnTo>
                <a:lnTo>
                  <a:pt x="250031" y="57150"/>
                </a:lnTo>
                <a:lnTo>
                  <a:pt x="250031" y="21431"/>
                </a:lnTo>
                <a:cubicBezTo>
                  <a:pt x="250031" y="9555"/>
                  <a:pt x="240476" y="0"/>
                  <a:pt x="228600" y="0"/>
                </a:cubicBezTo>
                <a:cubicBezTo>
                  <a:pt x="216724" y="0"/>
                  <a:pt x="207169" y="9555"/>
                  <a:pt x="207169" y="21431"/>
                </a:cubicBezTo>
                <a:lnTo>
                  <a:pt x="207169" y="57150"/>
                </a:lnTo>
                <a:lnTo>
                  <a:pt x="157163" y="57150"/>
                </a:lnTo>
                <a:lnTo>
                  <a:pt x="157163" y="21431"/>
                </a:lnTo>
                <a:close/>
                <a:moveTo>
                  <a:pt x="142875" y="114300"/>
                </a:moveTo>
                <a:lnTo>
                  <a:pt x="314325" y="114300"/>
                </a:lnTo>
                <a:cubicBezTo>
                  <a:pt x="330131" y="114300"/>
                  <a:pt x="342900" y="127069"/>
                  <a:pt x="342900" y="142875"/>
                </a:cubicBezTo>
                <a:lnTo>
                  <a:pt x="342900" y="314325"/>
                </a:lnTo>
                <a:cubicBezTo>
                  <a:pt x="342900" y="330131"/>
                  <a:pt x="330131" y="342900"/>
                  <a:pt x="314325" y="342900"/>
                </a:cubicBezTo>
                <a:lnTo>
                  <a:pt x="142875" y="342900"/>
                </a:lnTo>
                <a:cubicBezTo>
                  <a:pt x="127069" y="342900"/>
                  <a:pt x="114300" y="330131"/>
                  <a:pt x="114300" y="314325"/>
                </a:cubicBezTo>
                <a:lnTo>
                  <a:pt x="114300" y="142875"/>
                </a:lnTo>
                <a:cubicBezTo>
                  <a:pt x="114300" y="127069"/>
                  <a:pt x="127069" y="114300"/>
                  <a:pt x="142875" y="114300"/>
                </a:cubicBezTo>
                <a:close/>
                <a:moveTo>
                  <a:pt x="157163" y="157163"/>
                </a:moveTo>
                <a:lnTo>
                  <a:pt x="157163" y="300038"/>
                </a:lnTo>
                <a:lnTo>
                  <a:pt x="300038" y="300038"/>
                </a:lnTo>
                <a:lnTo>
                  <a:pt x="300038" y="157163"/>
                </a:lnTo>
                <a:lnTo>
                  <a:pt x="157163" y="157163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2571750" y="3473450"/>
            <a:ext cx="3403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硬件指标</a:t>
            </a:r>
            <a:endParaRPr lang="en-US" sz="1600" dirty="0"/>
          </a:p>
        </p:txBody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3043555" y="4089400"/>
            <a:ext cx="33782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Font typeface="Wingdings" panose="05000000000000000000" charset="0"/>
              <a:buChar char="l"/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心率误差 ≤3bpm</a:t>
            </a:r>
            <a:endParaRPr lang="en-US" sz="2400" dirty="0"/>
          </a:p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Font typeface="Wingdings" panose="05000000000000000000" charset="0"/>
              <a:buChar char="l"/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续航 ≥72小时</a:t>
            </a:r>
            <a:endParaRPr lang="en-US" sz="2400" dirty="0"/>
          </a:p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Font typeface="Wingdings" panose="05000000000000000000" charset="0"/>
              <a:buChar char="l"/>
            </a:pPr>
            <a:r>
              <a:rPr lang="en-US" sz="20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充电30分钟达80%</a:t>
            </a:r>
            <a:endParaRPr lang="en-US" sz="24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endParaRPr lang="en-US" sz="2400" dirty="0"/>
          </a:p>
        </p:txBody>
      </p:sp>
      <p:sp>
        <p:nvSpPr>
          <p:cNvPr id="8" name="Shape 5"/>
          <p:cNvSpPr/>
          <p:nvPr>
            <p:custDataLst>
              <p:tags r:id="rId6"/>
            </p:custDataLst>
          </p:nvPr>
        </p:nvSpPr>
        <p:spPr>
          <a:xfrm>
            <a:off x="6421967" y="2667000"/>
            <a:ext cx="3695700" cy="2438400"/>
          </a:xfrm>
          <a:custGeom>
            <a:avLst/>
            <a:gdLst/>
            <a:ahLst/>
            <a:cxnLst/>
            <a:rect l="l" t="t" r="r" b="b"/>
            <a:pathLst>
              <a:path w="3695700" h="24384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2336792"/>
                </a:lnTo>
                <a:cubicBezTo>
                  <a:pt x="3695700" y="2392908"/>
                  <a:pt x="3650208" y="2438400"/>
                  <a:pt x="3594092" y="2438400"/>
                </a:cubicBezTo>
                <a:lnTo>
                  <a:pt x="101608" y="2438400"/>
                </a:lnTo>
                <a:cubicBezTo>
                  <a:pt x="45492" y="2438400"/>
                  <a:pt x="0" y="2392908"/>
                  <a:pt x="0" y="23367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9" name="Shape 6"/>
          <p:cNvSpPr/>
          <p:nvPr>
            <p:custDataLst>
              <p:tags r:id="rId7"/>
            </p:custDataLst>
          </p:nvPr>
        </p:nvSpPr>
        <p:spPr>
          <a:xfrm>
            <a:off x="7915275" y="28702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22183" y="1072"/>
                </a:moveTo>
                <a:cubicBezTo>
                  <a:pt x="307003" y="-3304"/>
                  <a:pt x="291197" y="5536"/>
                  <a:pt x="286822" y="20717"/>
                </a:cubicBezTo>
                <a:lnTo>
                  <a:pt x="172522" y="420767"/>
                </a:lnTo>
                <a:cubicBezTo>
                  <a:pt x="168146" y="435947"/>
                  <a:pt x="176986" y="451753"/>
                  <a:pt x="192167" y="456128"/>
                </a:cubicBezTo>
                <a:cubicBezTo>
                  <a:pt x="207347" y="460504"/>
                  <a:pt x="223153" y="451664"/>
                  <a:pt x="227528" y="436483"/>
                </a:cubicBezTo>
                <a:lnTo>
                  <a:pt x="341828" y="36433"/>
                </a:lnTo>
                <a:cubicBezTo>
                  <a:pt x="346204" y="21253"/>
                  <a:pt x="337364" y="5447"/>
                  <a:pt x="322183" y="1072"/>
                </a:cubicBezTo>
                <a:close/>
                <a:moveTo>
                  <a:pt x="379869" y="122605"/>
                </a:moveTo>
                <a:cubicBezTo>
                  <a:pt x="368707" y="133767"/>
                  <a:pt x="368707" y="151894"/>
                  <a:pt x="379869" y="163056"/>
                </a:cubicBezTo>
                <a:lnTo>
                  <a:pt x="445413" y="228600"/>
                </a:lnTo>
                <a:lnTo>
                  <a:pt x="379869" y="294144"/>
                </a:lnTo>
                <a:cubicBezTo>
                  <a:pt x="368707" y="305306"/>
                  <a:pt x="368707" y="323433"/>
                  <a:pt x="379869" y="334595"/>
                </a:cubicBezTo>
                <a:cubicBezTo>
                  <a:pt x="391031" y="345758"/>
                  <a:pt x="409158" y="345758"/>
                  <a:pt x="420320" y="334595"/>
                </a:cubicBezTo>
                <a:lnTo>
                  <a:pt x="506045" y="248870"/>
                </a:lnTo>
                <a:cubicBezTo>
                  <a:pt x="517208" y="237708"/>
                  <a:pt x="517208" y="219581"/>
                  <a:pt x="506045" y="208419"/>
                </a:cubicBezTo>
                <a:lnTo>
                  <a:pt x="420320" y="122694"/>
                </a:lnTo>
                <a:cubicBezTo>
                  <a:pt x="409158" y="111532"/>
                  <a:pt x="391031" y="111532"/>
                  <a:pt x="379869" y="122694"/>
                </a:cubicBezTo>
                <a:close/>
                <a:moveTo>
                  <a:pt x="134570" y="122605"/>
                </a:moveTo>
                <a:cubicBezTo>
                  <a:pt x="123408" y="111442"/>
                  <a:pt x="105281" y="111442"/>
                  <a:pt x="94119" y="122605"/>
                </a:cubicBezTo>
                <a:lnTo>
                  <a:pt x="8394" y="208330"/>
                </a:lnTo>
                <a:cubicBezTo>
                  <a:pt x="-2768" y="219492"/>
                  <a:pt x="-2768" y="237619"/>
                  <a:pt x="8394" y="248781"/>
                </a:cubicBezTo>
                <a:lnTo>
                  <a:pt x="94119" y="334506"/>
                </a:lnTo>
                <a:cubicBezTo>
                  <a:pt x="105281" y="345668"/>
                  <a:pt x="123408" y="345668"/>
                  <a:pt x="134570" y="334506"/>
                </a:cubicBezTo>
                <a:cubicBezTo>
                  <a:pt x="145733" y="323344"/>
                  <a:pt x="145733" y="305217"/>
                  <a:pt x="134570" y="294055"/>
                </a:cubicBezTo>
                <a:lnTo>
                  <a:pt x="69026" y="228600"/>
                </a:lnTo>
                <a:lnTo>
                  <a:pt x="134481" y="163056"/>
                </a:lnTo>
                <a:cubicBezTo>
                  <a:pt x="145643" y="151894"/>
                  <a:pt x="145643" y="133767"/>
                  <a:pt x="134481" y="122605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0" name="Text 7"/>
          <p:cNvSpPr/>
          <p:nvPr>
            <p:custDataLst>
              <p:tags r:id="rId8"/>
            </p:custDataLst>
          </p:nvPr>
        </p:nvSpPr>
        <p:spPr>
          <a:xfrm>
            <a:off x="6470862" y="3530600"/>
            <a:ext cx="3403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软件指标</a:t>
            </a:r>
            <a:endParaRPr lang="en-US" sz="1600" dirty="0"/>
          </a:p>
        </p:txBody>
      </p:sp>
      <p:sp>
        <p:nvSpPr>
          <p:cNvPr id="11" name="Text 8"/>
          <p:cNvSpPr/>
          <p:nvPr>
            <p:custDataLst>
              <p:tags r:id="rId9"/>
            </p:custDataLst>
          </p:nvPr>
        </p:nvSpPr>
        <p:spPr>
          <a:xfrm>
            <a:off x="6653530" y="4013200"/>
            <a:ext cx="3463925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Font typeface="Wingdings" panose="05000000000000000000" charset="0"/>
              <a:buChar char="l"/>
            </a:pPr>
            <a:r>
              <a:rPr lang="zh-CN" altLang="en-US" sz="2000" dirty="0"/>
              <a:t>产品推广，并提升受众程</a:t>
            </a:r>
            <a:r>
              <a:rPr lang="zh-CN" altLang="en-US" sz="2000" dirty="0"/>
              <a:t>度</a:t>
            </a:r>
            <a:endParaRPr lang="zh-CN" altLang="en-US" sz="2000" dirty="0"/>
          </a:p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Font typeface="Wingdings" panose="05000000000000000000" charset="0"/>
              <a:buChar char="l"/>
            </a:pP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用户满意度≥85%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-6350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4478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6.2 潜在风险与应对策略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254000" y="23622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2705100" y="49784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：数据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稳定性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弱</a:t>
            </a:r>
            <a:endParaRPr lang="zh-CN" altLang="en-US" sz="16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5772150" y="2540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37304" y="165854"/>
                </a:moveTo>
                <a:cubicBezTo>
                  <a:pt x="344745" y="158413"/>
                  <a:pt x="344745" y="146328"/>
                  <a:pt x="337304" y="138886"/>
                </a:cubicBezTo>
                <a:lnTo>
                  <a:pt x="261104" y="62686"/>
                </a:lnTo>
                <a:cubicBezTo>
                  <a:pt x="253663" y="55245"/>
                  <a:pt x="241578" y="55245"/>
                  <a:pt x="234136" y="62686"/>
                </a:cubicBezTo>
                <a:cubicBezTo>
                  <a:pt x="226695" y="70128"/>
                  <a:pt x="226695" y="82213"/>
                  <a:pt x="234136" y="89654"/>
                </a:cubicBezTo>
                <a:lnTo>
                  <a:pt x="2778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77832" y="171450"/>
                </a:lnTo>
                <a:lnTo>
                  <a:pt x="234136" y="215146"/>
                </a:lnTo>
                <a:cubicBezTo>
                  <a:pt x="226695" y="222587"/>
                  <a:pt x="226695" y="234672"/>
                  <a:pt x="234136" y="242114"/>
                </a:cubicBezTo>
                <a:cubicBezTo>
                  <a:pt x="241578" y="249555"/>
                  <a:pt x="253663" y="249555"/>
                  <a:pt x="261104" y="242114"/>
                </a:cubicBezTo>
                <a:lnTo>
                  <a:pt x="337304" y="165914"/>
                </a:lnTo>
                <a:close/>
              </a:path>
            </a:pathLst>
          </a:custGeom>
          <a:solidFill>
            <a:srgbClr val="00BFFF"/>
          </a:solidFill>
        </p:spPr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6297295" y="5003800"/>
            <a:ext cx="248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提供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用户自动校准</a:t>
            </a:r>
            <a:r>
              <a:rPr lang="zh-CN" alt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程序</a:t>
            </a:r>
            <a:endParaRPr lang="zh-CN" altLang="en-US" sz="1400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2" name="Shape 9"/>
          <p:cNvSpPr/>
          <p:nvPr>
            <p:custDataLst>
              <p:tags r:id="rId6"/>
            </p:custDataLst>
          </p:nvPr>
        </p:nvSpPr>
        <p:spPr>
          <a:xfrm>
            <a:off x="236855" y="36830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3" name="Text 10"/>
          <p:cNvSpPr/>
          <p:nvPr>
            <p:custDataLst>
              <p:tags r:id="rId7"/>
            </p:custDataLst>
          </p:nvPr>
        </p:nvSpPr>
        <p:spPr>
          <a:xfrm>
            <a:off x="2705100" y="37719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二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：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团队粘性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下降</a:t>
            </a:r>
            <a:endParaRPr lang="zh-CN" altLang="en-US" sz="16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4" name="Shape 11"/>
          <p:cNvSpPr/>
          <p:nvPr>
            <p:custDataLst>
              <p:tags r:id="rId8"/>
            </p:custDataLst>
          </p:nvPr>
        </p:nvSpPr>
        <p:spPr>
          <a:xfrm>
            <a:off x="5772150" y="38354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37304" y="165854"/>
                </a:moveTo>
                <a:cubicBezTo>
                  <a:pt x="344745" y="158413"/>
                  <a:pt x="344745" y="146328"/>
                  <a:pt x="337304" y="138886"/>
                </a:cubicBezTo>
                <a:lnTo>
                  <a:pt x="261104" y="62686"/>
                </a:lnTo>
                <a:cubicBezTo>
                  <a:pt x="253663" y="55245"/>
                  <a:pt x="241578" y="55245"/>
                  <a:pt x="234136" y="62686"/>
                </a:cubicBezTo>
                <a:cubicBezTo>
                  <a:pt x="226695" y="70128"/>
                  <a:pt x="226695" y="82213"/>
                  <a:pt x="234136" y="89654"/>
                </a:cubicBezTo>
                <a:lnTo>
                  <a:pt x="2778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77832" y="171450"/>
                </a:lnTo>
                <a:lnTo>
                  <a:pt x="234136" y="215146"/>
                </a:lnTo>
                <a:cubicBezTo>
                  <a:pt x="226695" y="222587"/>
                  <a:pt x="226695" y="234672"/>
                  <a:pt x="234136" y="242114"/>
                </a:cubicBezTo>
                <a:cubicBezTo>
                  <a:pt x="241578" y="249555"/>
                  <a:pt x="253663" y="249555"/>
                  <a:pt x="261104" y="242114"/>
                </a:cubicBezTo>
                <a:lnTo>
                  <a:pt x="337304" y="165914"/>
                </a:lnTo>
                <a:close/>
              </a:path>
            </a:pathLst>
          </a:custGeom>
          <a:solidFill>
            <a:srgbClr val="00BFFF"/>
          </a:solidFill>
        </p:spPr>
      </p:sp>
      <p:sp>
        <p:nvSpPr>
          <p:cNvPr id="15" name="Text 12"/>
          <p:cNvSpPr/>
          <p:nvPr>
            <p:custDataLst>
              <p:tags r:id="rId9"/>
            </p:custDataLst>
          </p:nvPr>
        </p:nvSpPr>
        <p:spPr>
          <a:xfrm>
            <a:off x="6297295" y="3822700"/>
            <a:ext cx="422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600" dirty="0"/>
              <a:t>定期开展项目讨论，提升团队</a:t>
            </a:r>
            <a:r>
              <a:rPr lang="zh-CN" altLang="en-US" sz="1600" dirty="0"/>
              <a:t>默契度</a:t>
            </a:r>
            <a:endParaRPr lang="zh-CN" altLang="en-US" sz="1600" dirty="0"/>
          </a:p>
        </p:txBody>
      </p:sp>
      <p:sp>
        <p:nvSpPr>
          <p:cNvPr id="16" name="Shape 13"/>
          <p:cNvSpPr/>
          <p:nvPr>
            <p:custDataLst>
              <p:tags r:id="rId10"/>
            </p:custDataLst>
          </p:nvPr>
        </p:nvSpPr>
        <p:spPr>
          <a:xfrm>
            <a:off x="254000" y="4876800"/>
            <a:ext cx="1153668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  <p:txBody>
          <a:bodyPr/>
          <a:p>
            <a:endParaRPr lang="zh-CN" altLang="en-US"/>
          </a:p>
        </p:txBody>
      </p:sp>
      <p:sp>
        <p:nvSpPr>
          <p:cNvPr id="17" name="Text 14"/>
          <p:cNvSpPr/>
          <p:nvPr>
            <p:custDataLst>
              <p:tags r:id="rId11"/>
            </p:custDataLst>
          </p:nvPr>
        </p:nvSpPr>
        <p:spPr>
          <a:xfrm>
            <a:off x="2705100" y="2540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风险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：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技术路线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不成熟</a:t>
            </a:r>
            <a:endParaRPr lang="zh-CN" altLang="en-US" sz="16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18" name="Shape 15"/>
          <p:cNvSpPr/>
          <p:nvPr>
            <p:custDataLst>
              <p:tags r:id="rId12"/>
            </p:custDataLst>
          </p:nvPr>
        </p:nvSpPr>
        <p:spPr>
          <a:xfrm>
            <a:off x="5772150" y="49784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37304" y="165854"/>
                </a:moveTo>
                <a:cubicBezTo>
                  <a:pt x="344745" y="158413"/>
                  <a:pt x="344745" y="146328"/>
                  <a:pt x="337304" y="138886"/>
                </a:cubicBezTo>
                <a:lnTo>
                  <a:pt x="261104" y="62686"/>
                </a:lnTo>
                <a:cubicBezTo>
                  <a:pt x="253663" y="55245"/>
                  <a:pt x="241578" y="55245"/>
                  <a:pt x="234136" y="62686"/>
                </a:cubicBezTo>
                <a:cubicBezTo>
                  <a:pt x="226695" y="70128"/>
                  <a:pt x="226695" y="82213"/>
                  <a:pt x="234136" y="89654"/>
                </a:cubicBezTo>
                <a:lnTo>
                  <a:pt x="2778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77832" y="171450"/>
                </a:lnTo>
                <a:lnTo>
                  <a:pt x="234136" y="215146"/>
                </a:lnTo>
                <a:cubicBezTo>
                  <a:pt x="226695" y="222587"/>
                  <a:pt x="226695" y="234672"/>
                  <a:pt x="234136" y="242114"/>
                </a:cubicBezTo>
                <a:cubicBezTo>
                  <a:pt x="241578" y="249555"/>
                  <a:pt x="253663" y="249555"/>
                  <a:pt x="261104" y="242114"/>
                </a:cubicBezTo>
                <a:lnTo>
                  <a:pt x="337304" y="165914"/>
                </a:lnTo>
                <a:close/>
              </a:path>
            </a:pathLst>
          </a:custGeom>
          <a:solidFill>
            <a:srgbClr val="00BFFF"/>
          </a:solidFill>
        </p:spPr>
      </p:sp>
      <p:sp>
        <p:nvSpPr>
          <p:cNvPr id="19" name="Text 16"/>
          <p:cNvSpPr/>
          <p:nvPr>
            <p:custDataLst>
              <p:tags r:id="rId13"/>
            </p:custDataLst>
          </p:nvPr>
        </p:nvSpPr>
        <p:spPr>
          <a:xfrm>
            <a:off x="6297295" y="2590800"/>
            <a:ext cx="293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ym typeface="+mn-ea"/>
              </a:rPr>
              <a:t>通过网络平台</a:t>
            </a:r>
            <a:r>
              <a:rPr lang="zh-CN" altLang="en-US" sz="1600" dirty="0"/>
              <a:t>扩展技术路线</a:t>
            </a:r>
            <a:endParaRPr lang="zh-CN" alt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矩形 8"/>
          <p:cNvSpPr/>
          <p:nvPr/>
        </p:nvSpPr>
        <p:spPr>
          <a:xfrm>
            <a:off x="1" y="1"/>
            <a:ext cx="12192000" cy="3186481"/>
          </a:xfrm>
          <a:prstGeom prst="rect">
            <a:avLst/>
          </a:prstGeom>
          <a:gradFill flip="none" rotWithShape="1">
            <a:gsLst>
              <a:gs pos="0">
                <a:srgbClr val="004384">
                  <a:alpha val="79000"/>
                </a:srgbClr>
              </a:gs>
              <a:gs pos="100000">
                <a:srgbClr val="004384">
                  <a:lumMod val="86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91" name="图片 10"/>
          <p:cNvPicPr>
            <a:picLocks noChangeAspect="1"/>
          </p:cNvPicPr>
          <p:nvPr/>
        </p:nvPicPr>
        <p:blipFill rotWithShape="1"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29003" b="17968"/>
          <a:stretch>
            <a:fillRect/>
          </a:stretch>
        </p:blipFill>
        <p:spPr>
          <a:xfrm>
            <a:off x="754743" y="3524015"/>
            <a:ext cx="10682514" cy="3186481"/>
          </a:xfrm>
          <a:prstGeom prst="rect">
            <a:avLst/>
          </a:prstGeom>
        </p:spPr>
      </p:pic>
      <p:sp>
        <p:nvSpPr>
          <p:cNvPr id="1048679" name="TextBox 21"/>
          <p:cNvSpPr txBox="1"/>
          <p:nvPr/>
        </p:nvSpPr>
        <p:spPr>
          <a:xfrm>
            <a:off x="2649053" y="1355806"/>
            <a:ext cx="7149258" cy="1051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5400" dirty="0">
                <a:ln w="6350">
                  <a:noFill/>
                </a:ln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</a:rPr>
              <a:t>感谢观赏</a:t>
            </a:r>
            <a:endParaRPr lang="zh-CN" altLang="en-US" sz="5400" dirty="0">
              <a:ln w="6350">
                <a:noFill/>
              </a:ln>
              <a:solidFill>
                <a:schemeClr val="bg1"/>
              </a:solidFill>
              <a:latin typeface="方正小标宋简体" panose="03000509000000000000" charset="-122"/>
              <a:ea typeface="方正小标宋简体" panose="03000509000000000000" charset="-122"/>
            </a:endParaRPr>
          </a:p>
        </p:txBody>
      </p:sp>
      <p:pic>
        <p:nvPicPr>
          <p:cNvPr id="2097192" name="图片 142" descr="校徽-1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4846218" y="323066"/>
            <a:ext cx="2499564" cy="831043"/>
          </a:xfrm>
          <a:prstGeom prst="rect">
            <a:avLst/>
          </a:prstGeom>
        </p:spPr>
      </p:pic>
      <p:cxnSp>
        <p:nvCxnSpPr>
          <p:cNvPr id="3145730" name="直线连接符 4"/>
          <p:cNvCxnSpPr/>
          <p:nvPr/>
        </p:nvCxnSpPr>
        <p:spPr>
          <a:xfrm>
            <a:off x="7953531" y="1987939"/>
            <a:ext cx="3533256" cy="0"/>
          </a:xfrm>
          <a:prstGeom prst="line">
            <a:avLst/>
          </a:prstGeom>
          <a:ln w="254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1" name="直线连接符 9"/>
          <p:cNvCxnSpPr/>
          <p:nvPr/>
        </p:nvCxnSpPr>
        <p:spPr>
          <a:xfrm>
            <a:off x="844960" y="1987939"/>
            <a:ext cx="3533256" cy="0"/>
          </a:xfrm>
          <a:prstGeom prst="line">
            <a:avLst/>
          </a:prstGeom>
          <a:ln w="254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93" name="图片 2" descr="微信图片_202111111536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" y="3673475"/>
            <a:ext cx="10518140" cy="31337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55015" y="3329305"/>
            <a:ext cx="10931525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注：本项目相关参考资料与答辩</a:t>
            </a:r>
            <a:r>
              <a:rPr lang="en-US" altLang="zh-CN"/>
              <a:t>PPT</a:t>
            </a:r>
            <a:r>
              <a:rPr lang="zh-CN" altLang="en-US"/>
              <a:t>详见项目仓库（请扫描右侧二维码）</a:t>
            </a:r>
            <a:r>
              <a:rPr lang="en-US" altLang="zh-CN" sz="1400"/>
              <a:t>// </a:t>
            </a:r>
            <a:r>
              <a:rPr lang="en-US" altLang="zh-CN" sz="1400"/>
              <a:t>请star</a:t>
            </a:r>
            <a:r>
              <a:rPr lang="zh-CN" altLang="en-US" sz="1400">
                <a:sym typeface="+mn-ea"/>
              </a:rPr>
              <a:t>请</a:t>
            </a:r>
            <a:r>
              <a:rPr lang="en-US" altLang="zh-CN" sz="1400">
                <a:sym typeface="+mn-ea"/>
              </a:rPr>
              <a:t>star</a:t>
            </a:r>
            <a:r>
              <a:rPr lang="zh-CN" altLang="en-US" sz="1400">
                <a:sym typeface="+mn-ea"/>
              </a:rPr>
              <a:t>请</a:t>
            </a:r>
            <a:r>
              <a:rPr lang="en-US" altLang="zh-CN" sz="1400">
                <a:sym typeface="+mn-ea"/>
              </a:rPr>
              <a:t>star</a:t>
            </a:r>
            <a:endParaRPr lang="en-US" altLang="zh-CN" sz="1400"/>
          </a:p>
          <a:p>
            <a:br>
              <a:rPr lang="en-US" altLang="zh-CN" sz="1400"/>
            </a:br>
            <a:r>
              <a:rPr lang="zh-CN" altLang="en-US" sz="1400"/>
              <a:t>项目地址：</a:t>
            </a:r>
            <a:r>
              <a:rPr lang="en-US" altLang="zh-CN" sz="1400"/>
              <a:t>https://github.com/heathera-Jiang/HNU_InnovationEntrepreneurshipCourse</a:t>
            </a:r>
            <a:endParaRPr lang="en-US" altLang="zh-CN" sz="1400"/>
          </a:p>
        </p:txBody>
      </p:sp>
      <p:pic>
        <p:nvPicPr>
          <p:cNvPr id="3" name="图片 2" descr="tes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8270" y="3329305"/>
            <a:ext cx="1469390" cy="14693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977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zh-CN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01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4966187" y="3090589"/>
            <a:ext cx="742266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选题背景与意义</a:t>
            </a:r>
            <a:endParaRPr lang="en-US" sz="3600" b="1" dirty="0">
              <a:solidFill>
                <a:schemeClr val="bg1"/>
              </a:solidFill>
            </a:endParaRPr>
          </a:p>
          <a:p>
            <a:endParaRPr kumimoji="1" lang="en-US" altLang="en-US" sz="3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3055" y="792268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1.1 研究背景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253365" y="1847638"/>
            <a:ext cx="117983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b="1" dirty="0">
                <a:solidFill>
                  <a:srgbClr val="4682B4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智能硬件普及与个性化需求激增</a:t>
            </a:r>
            <a:endParaRPr lang="en-US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消费级设备年复合增长率超</a:t>
            </a:r>
            <a:r>
              <a:rPr lang="en-US" sz="2000" b="1" dirty="0">
                <a:solidFill>
                  <a:srgbClr val="00B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20%</a:t>
            </a:r>
            <a:r>
              <a:rPr lang="en-US" sz="1800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，低成本、快迭代、可编程硬件成为创新温床。</a:t>
            </a:r>
            <a:endParaRPr lang="en-US" sz="1600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5" name="Shape 2"/>
          <p:cNvSpPr/>
          <p:nvPr>
            <p:custDataLst>
              <p:tags r:id="rId2"/>
            </p:custDataLst>
          </p:nvPr>
        </p:nvSpPr>
        <p:spPr>
          <a:xfrm>
            <a:off x="259715" y="2724150"/>
            <a:ext cx="3695700" cy="2163445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6" name="Shape 3"/>
          <p:cNvSpPr/>
          <p:nvPr>
            <p:custDataLst>
              <p:tags r:id="rId3"/>
            </p:custDataLst>
          </p:nvPr>
        </p:nvSpPr>
        <p:spPr>
          <a:xfrm>
            <a:off x="1801283" y="292756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09550" y="28575"/>
                </a:moveTo>
                <a:cubicBezTo>
                  <a:pt x="209550" y="12740"/>
                  <a:pt x="196810" y="0"/>
                  <a:pt x="180975" y="0"/>
                </a:cubicBezTo>
                <a:cubicBezTo>
                  <a:pt x="165140" y="0"/>
                  <a:pt x="152400" y="12740"/>
                  <a:pt x="152400" y="28575"/>
                </a:cubicBezTo>
                <a:lnTo>
                  <a:pt x="152400" y="76200"/>
                </a:lnTo>
                <a:cubicBezTo>
                  <a:pt x="110371" y="76200"/>
                  <a:pt x="76200" y="110371"/>
                  <a:pt x="76200" y="152400"/>
                </a:cubicBezTo>
                <a:lnTo>
                  <a:pt x="28575" y="152400"/>
                </a:lnTo>
                <a:cubicBezTo>
                  <a:pt x="12740" y="152400"/>
                  <a:pt x="0" y="165140"/>
                  <a:pt x="0" y="180975"/>
                </a:cubicBezTo>
                <a:cubicBezTo>
                  <a:pt x="0" y="196810"/>
                  <a:pt x="12740" y="209550"/>
                  <a:pt x="28575" y="209550"/>
                </a:cubicBezTo>
                <a:lnTo>
                  <a:pt x="76200" y="209550"/>
                </a:lnTo>
                <a:lnTo>
                  <a:pt x="76200" y="276225"/>
                </a:lnTo>
                <a:lnTo>
                  <a:pt x="28575" y="276225"/>
                </a:lnTo>
                <a:cubicBezTo>
                  <a:pt x="12740" y="276225"/>
                  <a:pt x="0" y="288965"/>
                  <a:pt x="0" y="304800"/>
                </a:cubicBezTo>
                <a:cubicBezTo>
                  <a:pt x="0" y="320635"/>
                  <a:pt x="12740" y="333375"/>
                  <a:pt x="28575" y="333375"/>
                </a:cubicBezTo>
                <a:lnTo>
                  <a:pt x="76200" y="333375"/>
                </a:lnTo>
                <a:lnTo>
                  <a:pt x="76200" y="400050"/>
                </a:lnTo>
                <a:lnTo>
                  <a:pt x="28575" y="400050"/>
                </a:lnTo>
                <a:cubicBezTo>
                  <a:pt x="12740" y="400050"/>
                  <a:pt x="0" y="412790"/>
                  <a:pt x="0" y="428625"/>
                </a:cubicBezTo>
                <a:cubicBezTo>
                  <a:pt x="0" y="444460"/>
                  <a:pt x="12740" y="457200"/>
                  <a:pt x="28575" y="457200"/>
                </a:cubicBezTo>
                <a:lnTo>
                  <a:pt x="76200" y="457200"/>
                </a:lnTo>
                <a:cubicBezTo>
                  <a:pt x="76200" y="499229"/>
                  <a:pt x="110371" y="533400"/>
                  <a:pt x="152400" y="533400"/>
                </a:cubicBezTo>
                <a:lnTo>
                  <a:pt x="152400" y="581025"/>
                </a:lnTo>
                <a:cubicBezTo>
                  <a:pt x="152400" y="596860"/>
                  <a:pt x="165140" y="609600"/>
                  <a:pt x="180975" y="609600"/>
                </a:cubicBezTo>
                <a:cubicBezTo>
                  <a:pt x="196810" y="609600"/>
                  <a:pt x="209550" y="596860"/>
                  <a:pt x="209550" y="581025"/>
                </a:cubicBezTo>
                <a:lnTo>
                  <a:pt x="209550" y="533400"/>
                </a:lnTo>
                <a:lnTo>
                  <a:pt x="276225" y="533400"/>
                </a:lnTo>
                <a:lnTo>
                  <a:pt x="276225" y="581025"/>
                </a:lnTo>
                <a:cubicBezTo>
                  <a:pt x="276225" y="596860"/>
                  <a:pt x="288965" y="609600"/>
                  <a:pt x="304800" y="609600"/>
                </a:cubicBezTo>
                <a:cubicBezTo>
                  <a:pt x="320635" y="609600"/>
                  <a:pt x="333375" y="596860"/>
                  <a:pt x="333375" y="581025"/>
                </a:cubicBezTo>
                <a:lnTo>
                  <a:pt x="333375" y="533400"/>
                </a:lnTo>
                <a:lnTo>
                  <a:pt x="400050" y="533400"/>
                </a:lnTo>
                <a:lnTo>
                  <a:pt x="400050" y="581025"/>
                </a:lnTo>
                <a:cubicBezTo>
                  <a:pt x="400050" y="596860"/>
                  <a:pt x="412790" y="609600"/>
                  <a:pt x="428625" y="609600"/>
                </a:cubicBezTo>
                <a:cubicBezTo>
                  <a:pt x="444460" y="609600"/>
                  <a:pt x="457200" y="596860"/>
                  <a:pt x="457200" y="581025"/>
                </a:cubicBezTo>
                <a:lnTo>
                  <a:pt x="457200" y="533400"/>
                </a:lnTo>
                <a:cubicBezTo>
                  <a:pt x="499229" y="533400"/>
                  <a:pt x="533400" y="499229"/>
                  <a:pt x="533400" y="457200"/>
                </a:cubicBezTo>
                <a:lnTo>
                  <a:pt x="581025" y="457200"/>
                </a:lnTo>
                <a:cubicBezTo>
                  <a:pt x="596860" y="457200"/>
                  <a:pt x="609600" y="444460"/>
                  <a:pt x="609600" y="428625"/>
                </a:cubicBezTo>
                <a:cubicBezTo>
                  <a:pt x="609600" y="412790"/>
                  <a:pt x="596860" y="400050"/>
                  <a:pt x="581025" y="400050"/>
                </a:cubicBezTo>
                <a:lnTo>
                  <a:pt x="533400" y="400050"/>
                </a:lnTo>
                <a:lnTo>
                  <a:pt x="533400" y="333375"/>
                </a:lnTo>
                <a:lnTo>
                  <a:pt x="581025" y="333375"/>
                </a:lnTo>
                <a:cubicBezTo>
                  <a:pt x="596860" y="333375"/>
                  <a:pt x="609600" y="320635"/>
                  <a:pt x="609600" y="304800"/>
                </a:cubicBezTo>
                <a:cubicBezTo>
                  <a:pt x="609600" y="288965"/>
                  <a:pt x="596860" y="276225"/>
                  <a:pt x="581025" y="276225"/>
                </a:cubicBezTo>
                <a:lnTo>
                  <a:pt x="533400" y="276225"/>
                </a:lnTo>
                <a:lnTo>
                  <a:pt x="533400" y="209550"/>
                </a:lnTo>
                <a:lnTo>
                  <a:pt x="581025" y="209550"/>
                </a:lnTo>
                <a:cubicBezTo>
                  <a:pt x="596860" y="209550"/>
                  <a:pt x="609600" y="196810"/>
                  <a:pt x="609600" y="180975"/>
                </a:cubicBezTo>
                <a:cubicBezTo>
                  <a:pt x="609600" y="165140"/>
                  <a:pt x="596860" y="152400"/>
                  <a:pt x="581025" y="152400"/>
                </a:cubicBezTo>
                <a:lnTo>
                  <a:pt x="533400" y="152400"/>
                </a:lnTo>
                <a:cubicBezTo>
                  <a:pt x="533400" y="110371"/>
                  <a:pt x="499229" y="76200"/>
                  <a:pt x="457200" y="76200"/>
                </a:cubicBezTo>
                <a:lnTo>
                  <a:pt x="457200" y="28575"/>
                </a:lnTo>
                <a:cubicBezTo>
                  <a:pt x="457200" y="12740"/>
                  <a:pt x="444460" y="0"/>
                  <a:pt x="428625" y="0"/>
                </a:cubicBezTo>
                <a:cubicBezTo>
                  <a:pt x="412790" y="0"/>
                  <a:pt x="400050" y="12740"/>
                  <a:pt x="400050" y="28575"/>
                </a:cubicBezTo>
                <a:lnTo>
                  <a:pt x="400050" y="76200"/>
                </a:lnTo>
                <a:lnTo>
                  <a:pt x="333375" y="76200"/>
                </a:lnTo>
                <a:lnTo>
                  <a:pt x="333375" y="28575"/>
                </a:lnTo>
                <a:cubicBezTo>
                  <a:pt x="333375" y="12740"/>
                  <a:pt x="320635" y="0"/>
                  <a:pt x="304800" y="0"/>
                </a:cubicBezTo>
                <a:cubicBezTo>
                  <a:pt x="288965" y="0"/>
                  <a:pt x="276225" y="12740"/>
                  <a:pt x="276225" y="28575"/>
                </a:cubicBezTo>
                <a:lnTo>
                  <a:pt x="276225" y="76200"/>
                </a:lnTo>
                <a:lnTo>
                  <a:pt x="209550" y="76200"/>
                </a:lnTo>
                <a:lnTo>
                  <a:pt x="209550" y="28575"/>
                </a:lnTo>
                <a:close/>
                <a:moveTo>
                  <a:pt x="190500" y="152400"/>
                </a:moveTo>
                <a:lnTo>
                  <a:pt x="419100" y="152400"/>
                </a:lnTo>
                <a:cubicBezTo>
                  <a:pt x="440174" y="152400"/>
                  <a:pt x="457200" y="169426"/>
                  <a:pt x="457200" y="190500"/>
                </a:cubicBezTo>
                <a:lnTo>
                  <a:pt x="457200" y="419100"/>
                </a:lnTo>
                <a:cubicBezTo>
                  <a:pt x="457200" y="440174"/>
                  <a:pt x="440174" y="457200"/>
                  <a:pt x="419100" y="457200"/>
                </a:cubicBezTo>
                <a:lnTo>
                  <a:pt x="190500" y="457200"/>
                </a:lnTo>
                <a:cubicBezTo>
                  <a:pt x="169426" y="457200"/>
                  <a:pt x="152400" y="440174"/>
                  <a:pt x="152400" y="419100"/>
                </a:cubicBezTo>
                <a:lnTo>
                  <a:pt x="152400" y="190500"/>
                </a:lnTo>
                <a:cubicBezTo>
                  <a:pt x="152400" y="169426"/>
                  <a:pt x="169426" y="152400"/>
                  <a:pt x="190500" y="152400"/>
                </a:cubicBezTo>
                <a:close/>
                <a:moveTo>
                  <a:pt x="209550" y="209550"/>
                </a:moveTo>
                <a:lnTo>
                  <a:pt x="209550" y="400050"/>
                </a:lnTo>
                <a:lnTo>
                  <a:pt x="400050" y="400050"/>
                </a:lnTo>
                <a:lnTo>
                  <a:pt x="400050" y="209550"/>
                </a:lnTo>
                <a:lnTo>
                  <a:pt x="209550" y="209550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7" name="Text 4"/>
          <p:cNvSpPr/>
          <p:nvPr>
            <p:custDataLst>
              <p:tags r:id="rId4"/>
            </p:custDataLst>
          </p:nvPr>
        </p:nvSpPr>
        <p:spPr>
          <a:xfrm>
            <a:off x="1363133" y="3635587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技术生态成熟</a:t>
            </a:r>
            <a:endParaRPr lang="en-US" sz="1600" dirty="0"/>
          </a:p>
        </p:txBody>
      </p:sp>
      <p:sp>
        <p:nvSpPr>
          <p:cNvPr id="8" name="Text 5"/>
          <p:cNvSpPr/>
          <p:nvPr>
            <p:custDataLst>
              <p:tags r:id="rId5"/>
            </p:custDataLst>
          </p:nvPr>
        </p:nvSpPr>
        <p:spPr>
          <a:xfrm>
            <a:off x="330200" y="3968750"/>
            <a:ext cx="3467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Arduino与ESP32降低原型成本，开源社区资源丰富，为团队提供技术与市场双重窗口期。</a:t>
            </a:r>
            <a:endParaRPr lang="en-US" sz="1600" dirty="0"/>
          </a:p>
        </p:txBody>
      </p:sp>
      <p:sp>
        <p:nvSpPr>
          <p:cNvPr id="9" name="Shape 6"/>
          <p:cNvSpPr/>
          <p:nvPr>
            <p:custDataLst>
              <p:tags r:id="rId6"/>
            </p:custDataLst>
          </p:nvPr>
        </p:nvSpPr>
        <p:spPr>
          <a:xfrm>
            <a:off x="4256617" y="2724362"/>
            <a:ext cx="3695700" cy="2082800"/>
          </a:xfrm>
          <a:custGeom>
            <a:avLst/>
            <a:gdLst/>
            <a:ahLst/>
            <a:cxnLst/>
            <a:rect l="l" t="t" r="r" b="b"/>
            <a:pathLst>
              <a:path w="3695700" h="20828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1981201"/>
                </a:lnTo>
                <a:cubicBezTo>
                  <a:pt x="3695700" y="2037313"/>
                  <a:pt x="3650213" y="2082800"/>
                  <a:pt x="35941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0" name="Shape 7"/>
          <p:cNvSpPr/>
          <p:nvPr>
            <p:custDataLst>
              <p:tags r:id="rId7"/>
            </p:custDataLst>
          </p:nvPr>
        </p:nvSpPr>
        <p:spPr>
          <a:xfrm>
            <a:off x="5721350" y="2927562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381000" y="19050"/>
                </a:moveTo>
                <a:cubicBezTo>
                  <a:pt x="449341" y="19050"/>
                  <a:pt x="504825" y="74534"/>
                  <a:pt x="504825" y="142875"/>
                </a:cubicBezTo>
                <a:cubicBezTo>
                  <a:pt x="504825" y="211216"/>
                  <a:pt x="449341" y="266700"/>
                  <a:pt x="381000" y="266700"/>
                </a:cubicBezTo>
                <a:cubicBezTo>
                  <a:pt x="312659" y="266700"/>
                  <a:pt x="257175" y="211216"/>
                  <a:pt x="257175" y="142875"/>
                </a:cubicBezTo>
                <a:cubicBezTo>
                  <a:pt x="257175" y="74534"/>
                  <a:pt x="312659" y="19050"/>
                  <a:pt x="381000" y="19050"/>
                </a:cubicBezTo>
                <a:close/>
                <a:moveTo>
                  <a:pt x="114300" y="104775"/>
                </a:moveTo>
                <a:cubicBezTo>
                  <a:pt x="161613" y="104775"/>
                  <a:pt x="200025" y="143187"/>
                  <a:pt x="200025" y="190500"/>
                </a:cubicBezTo>
                <a:cubicBezTo>
                  <a:pt x="200025" y="237813"/>
                  <a:pt x="161613" y="276225"/>
                  <a:pt x="114300" y="276225"/>
                </a:cubicBezTo>
                <a:cubicBezTo>
                  <a:pt x="66987" y="276225"/>
                  <a:pt x="28575" y="237813"/>
                  <a:pt x="28575" y="190500"/>
                </a:cubicBezTo>
                <a:cubicBezTo>
                  <a:pt x="28575" y="143187"/>
                  <a:pt x="66987" y="104775"/>
                  <a:pt x="114300" y="104775"/>
                </a:cubicBezTo>
                <a:close/>
                <a:moveTo>
                  <a:pt x="0" y="495300"/>
                </a:moveTo>
                <a:cubicBezTo>
                  <a:pt x="0" y="411123"/>
                  <a:pt x="68223" y="342900"/>
                  <a:pt x="152400" y="342900"/>
                </a:cubicBezTo>
                <a:cubicBezTo>
                  <a:pt x="167640" y="342900"/>
                  <a:pt x="182404" y="345162"/>
                  <a:pt x="196334" y="349329"/>
                </a:cubicBezTo>
                <a:cubicBezTo>
                  <a:pt x="157163" y="393144"/>
                  <a:pt x="133350" y="451009"/>
                  <a:pt x="133350" y="514350"/>
                </a:cubicBezTo>
                <a:lnTo>
                  <a:pt x="133350" y="533400"/>
                </a:lnTo>
                <a:cubicBezTo>
                  <a:pt x="133350" y="546973"/>
                  <a:pt x="136208" y="559832"/>
                  <a:pt x="141327" y="571500"/>
                </a:cubicBezTo>
                <a:lnTo>
                  <a:pt x="38100" y="571500"/>
                </a:lnTo>
                <a:cubicBezTo>
                  <a:pt x="17026" y="571500"/>
                  <a:pt x="0" y="554474"/>
                  <a:pt x="0" y="533400"/>
                </a:cubicBezTo>
                <a:lnTo>
                  <a:pt x="0" y="495300"/>
                </a:lnTo>
                <a:close/>
                <a:moveTo>
                  <a:pt x="620673" y="571500"/>
                </a:moveTo>
                <a:cubicBezTo>
                  <a:pt x="625793" y="559832"/>
                  <a:pt x="628650" y="546973"/>
                  <a:pt x="628650" y="533400"/>
                </a:cubicBezTo>
                <a:lnTo>
                  <a:pt x="628650" y="514350"/>
                </a:lnTo>
                <a:cubicBezTo>
                  <a:pt x="628650" y="451009"/>
                  <a:pt x="604837" y="393144"/>
                  <a:pt x="565666" y="349329"/>
                </a:cubicBezTo>
                <a:cubicBezTo>
                  <a:pt x="579596" y="345162"/>
                  <a:pt x="594360" y="342900"/>
                  <a:pt x="609600" y="342900"/>
                </a:cubicBezTo>
                <a:cubicBezTo>
                  <a:pt x="693777" y="342900"/>
                  <a:pt x="762000" y="411123"/>
                  <a:pt x="762000" y="495300"/>
                </a:cubicBezTo>
                <a:lnTo>
                  <a:pt x="762000" y="533400"/>
                </a:lnTo>
                <a:cubicBezTo>
                  <a:pt x="762000" y="554474"/>
                  <a:pt x="744974" y="571500"/>
                  <a:pt x="723900" y="571500"/>
                </a:cubicBezTo>
                <a:lnTo>
                  <a:pt x="620673" y="571500"/>
                </a:lnTo>
                <a:close/>
                <a:moveTo>
                  <a:pt x="561975" y="190500"/>
                </a:moveTo>
                <a:cubicBezTo>
                  <a:pt x="561975" y="143187"/>
                  <a:pt x="600387" y="104775"/>
                  <a:pt x="647700" y="104775"/>
                </a:cubicBezTo>
                <a:cubicBezTo>
                  <a:pt x="695013" y="104775"/>
                  <a:pt x="733425" y="143187"/>
                  <a:pt x="733425" y="190500"/>
                </a:cubicBezTo>
                <a:cubicBezTo>
                  <a:pt x="733425" y="237813"/>
                  <a:pt x="695013" y="276225"/>
                  <a:pt x="647700" y="276225"/>
                </a:cubicBezTo>
                <a:cubicBezTo>
                  <a:pt x="600387" y="276225"/>
                  <a:pt x="561975" y="237813"/>
                  <a:pt x="561975" y="190500"/>
                </a:cubicBezTo>
                <a:close/>
                <a:moveTo>
                  <a:pt x="190500" y="514350"/>
                </a:moveTo>
                <a:cubicBezTo>
                  <a:pt x="190500" y="409099"/>
                  <a:pt x="275749" y="323850"/>
                  <a:pt x="381000" y="323850"/>
                </a:cubicBezTo>
                <a:cubicBezTo>
                  <a:pt x="486251" y="323850"/>
                  <a:pt x="571500" y="409099"/>
                  <a:pt x="571500" y="514350"/>
                </a:cubicBezTo>
                <a:lnTo>
                  <a:pt x="571500" y="533400"/>
                </a:lnTo>
                <a:cubicBezTo>
                  <a:pt x="571500" y="554474"/>
                  <a:pt x="554474" y="571500"/>
                  <a:pt x="533400" y="571500"/>
                </a:cubicBezTo>
                <a:lnTo>
                  <a:pt x="228600" y="571500"/>
                </a:lnTo>
                <a:cubicBezTo>
                  <a:pt x="207526" y="571500"/>
                  <a:pt x="190500" y="554474"/>
                  <a:pt x="190500" y="533400"/>
                </a:cubicBezTo>
                <a:lnTo>
                  <a:pt x="190500" y="514350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1" name="Text 8"/>
          <p:cNvSpPr/>
          <p:nvPr>
            <p:custDataLst>
              <p:tags r:id="rId8"/>
            </p:custDataLst>
          </p:nvPr>
        </p:nvSpPr>
        <p:spPr>
          <a:xfrm>
            <a:off x="5245100" y="3689562"/>
            <a:ext cx="1714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用户需求碎片化</a:t>
            </a:r>
            <a:endParaRPr lang="en-US" sz="1600" dirty="0"/>
          </a:p>
        </p:txBody>
      </p:sp>
      <p:sp>
        <p:nvSpPr>
          <p:cNvPr id="12" name="Text 9"/>
          <p:cNvSpPr/>
          <p:nvPr>
            <p:custDataLst>
              <p:tags r:id="rId9"/>
            </p:custDataLst>
          </p:nvPr>
        </p:nvSpPr>
        <p:spPr>
          <a:xfrm>
            <a:off x="4415367" y="4095962"/>
            <a:ext cx="3378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年轻群体对健康、效率、情绪管理需求多样，传统家电无法满足，催生创新机会。</a:t>
            </a:r>
            <a:endParaRPr lang="en-US" sz="1600" dirty="0"/>
          </a:p>
        </p:txBody>
      </p:sp>
      <p:sp>
        <p:nvSpPr>
          <p:cNvPr id="13" name="Shape 10"/>
          <p:cNvSpPr/>
          <p:nvPr>
            <p:custDataLst>
              <p:tags r:id="rId10"/>
            </p:custDataLst>
          </p:nvPr>
        </p:nvSpPr>
        <p:spPr>
          <a:xfrm>
            <a:off x="8252884" y="2724362"/>
            <a:ext cx="3695700" cy="2082800"/>
          </a:xfrm>
          <a:custGeom>
            <a:avLst/>
            <a:gdLst/>
            <a:ahLst/>
            <a:cxnLst/>
            <a:rect l="l" t="t" r="r" b="b"/>
            <a:pathLst>
              <a:path w="3695700" h="20828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1981201"/>
                </a:lnTo>
                <a:cubicBezTo>
                  <a:pt x="3695700" y="2037313"/>
                  <a:pt x="3650213" y="2082800"/>
                  <a:pt x="35941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4" name="Shape 11"/>
          <p:cNvSpPr/>
          <p:nvPr>
            <p:custDataLst>
              <p:tags r:id="rId11"/>
            </p:custDataLst>
          </p:nvPr>
        </p:nvSpPr>
        <p:spPr>
          <a:xfrm>
            <a:off x="9793817" y="292756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381000"/>
                </a:moveTo>
                <a:lnTo>
                  <a:pt x="29170" y="381000"/>
                </a:lnTo>
                <a:cubicBezTo>
                  <a:pt x="-476" y="381000"/>
                  <a:pt x="-18693" y="348734"/>
                  <a:pt x="-3453" y="323255"/>
                </a:cubicBezTo>
                <a:lnTo>
                  <a:pt x="59531" y="218242"/>
                </a:lnTo>
                <a:cubicBezTo>
                  <a:pt x="69890" y="200978"/>
                  <a:pt x="88463" y="190500"/>
                  <a:pt x="108585" y="190500"/>
                </a:cubicBezTo>
                <a:lnTo>
                  <a:pt x="221694" y="190500"/>
                </a:lnTo>
                <a:cubicBezTo>
                  <a:pt x="312301" y="37028"/>
                  <a:pt x="447437" y="29289"/>
                  <a:pt x="537805" y="42505"/>
                </a:cubicBezTo>
                <a:cubicBezTo>
                  <a:pt x="553045" y="44768"/>
                  <a:pt x="564952" y="56674"/>
                  <a:pt x="567095" y="71795"/>
                </a:cubicBezTo>
                <a:cubicBezTo>
                  <a:pt x="580311" y="162163"/>
                  <a:pt x="572572" y="297299"/>
                  <a:pt x="419100" y="387906"/>
                </a:cubicBezTo>
                <a:lnTo>
                  <a:pt x="419100" y="501015"/>
                </a:lnTo>
                <a:cubicBezTo>
                  <a:pt x="419100" y="521137"/>
                  <a:pt x="408623" y="539710"/>
                  <a:pt x="391358" y="550069"/>
                </a:cubicBezTo>
                <a:lnTo>
                  <a:pt x="286345" y="613053"/>
                </a:lnTo>
                <a:cubicBezTo>
                  <a:pt x="260985" y="628293"/>
                  <a:pt x="228600" y="609957"/>
                  <a:pt x="228600" y="580430"/>
                </a:cubicBezTo>
                <a:lnTo>
                  <a:pt x="228600" y="457200"/>
                </a:lnTo>
                <a:cubicBezTo>
                  <a:pt x="228600" y="415171"/>
                  <a:pt x="194429" y="381000"/>
                  <a:pt x="152400" y="381000"/>
                </a:cubicBezTo>
                <a:lnTo>
                  <a:pt x="152281" y="381000"/>
                </a:lnTo>
                <a:close/>
                <a:moveTo>
                  <a:pt x="476250" y="190500"/>
                </a:moveTo>
                <a:cubicBezTo>
                  <a:pt x="476250" y="158958"/>
                  <a:pt x="450642" y="133350"/>
                  <a:pt x="419100" y="133350"/>
                </a:cubicBezTo>
                <a:cubicBezTo>
                  <a:pt x="387558" y="133350"/>
                  <a:pt x="361950" y="158958"/>
                  <a:pt x="361950" y="190500"/>
                </a:cubicBezTo>
                <a:cubicBezTo>
                  <a:pt x="361950" y="222042"/>
                  <a:pt x="387558" y="247650"/>
                  <a:pt x="419100" y="247650"/>
                </a:cubicBezTo>
                <a:cubicBezTo>
                  <a:pt x="450642" y="247650"/>
                  <a:pt x="476250" y="222042"/>
                  <a:pt x="476250" y="190500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5" name="Text 12"/>
          <p:cNvSpPr/>
          <p:nvPr>
            <p:custDataLst>
              <p:tags r:id="rId12"/>
            </p:custDataLst>
          </p:nvPr>
        </p:nvSpPr>
        <p:spPr>
          <a:xfrm>
            <a:off x="9584267" y="3689562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项目机遇</a:t>
            </a:r>
            <a:endParaRPr lang="en-US" sz="1600" dirty="0"/>
          </a:p>
        </p:txBody>
      </p:sp>
      <p:sp>
        <p:nvSpPr>
          <p:cNvPr id="16" name="Text 13"/>
          <p:cNvSpPr/>
          <p:nvPr>
            <p:custDataLst>
              <p:tags r:id="rId13"/>
            </p:custDataLst>
          </p:nvPr>
        </p:nvSpPr>
        <p:spPr>
          <a:xfrm>
            <a:off x="8411634" y="4095962"/>
            <a:ext cx="3378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团队可在三个月快速响应市场变化。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2435" y="489585"/>
            <a:ext cx="8915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1.2 行业痛点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456267" y="2413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87CEEB">
              <a:alpha val="40000"/>
            </a:srgbClr>
          </a:solidFill>
        </p:spPr>
      </p:sp>
      <p:sp>
        <p:nvSpPr>
          <p:cNvPr id="5" name="Shape 2"/>
          <p:cNvSpPr/>
          <p:nvPr/>
        </p:nvSpPr>
        <p:spPr>
          <a:xfrm>
            <a:off x="1761067" y="2717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66700" y="0"/>
                </a:moveTo>
                <a:cubicBezTo>
                  <a:pt x="308729" y="0"/>
                  <a:pt x="342900" y="25598"/>
                  <a:pt x="342900" y="57150"/>
                </a:cubicBezTo>
                <a:cubicBezTo>
                  <a:pt x="342900" y="69533"/>
                  <a:pt x="337661" y="80962"/>
                  <a:pt x="328613" y="90368"/>
                </a:cubicBezTo>
                <a:cubicBezTo>
                  <a:pt x="320754" y="98584"/>
                  <a:pt x="314325" y="108585"/>
                  <a:pt x="314325" y="120015"/>
                </a:cubicBezTo>
                <a:cubicBezTo>
                  <a:pt x="314325" y="137874"/>
                  <a:pt x="328851" y="152400"/>
                  <a:pt x="346710" y="152400"/>
                </a:cubicBezTo>
                <a:lnTo>
                  <a:pt x="400050" y="152400"/>
                </a:lnTo>
                <a:cubicBezTo>
                  <a:pt x="431602" y="152400"/>
                  <a:pt x="457200" y="177998"/>
                  <a:pt x="457200" y="209550"/>
                </a:cubicBezTo>
                <a:lnTo>
                  <a:pt x="457200" y="262890"/>
                </a:lnTo>
                <a:cubicBezTo>
                  <a:pt x="457200" y="280749"/>
                  <a:pt x="471726" y="295275"/>
                  <a:pt x="489585" y="295275"/>
                </a:cubicBezTo>
                <a:cubicBezTo>
                  <a:pt x="500896" y="295275"/>
                  <a:pt x="511016" y="288846"/>
                  <a:pt x="519232" y="280987"/>
                </a:cubicBezTo>
                <a:cubicBezTo>
                  <a:pt x="528638" y="272058"/>
                  <a:pt x="540068" y="266700"/>
                  <a:pt x="552450" y="266700"/>
                </a:cubicBezTo>
                <a:cubicBezTo>
                  <a:pt x="584002" y="266700"/>
                  <a:pt x="609600" y="300871"/>
                  <a:pt x="609600" y="342900"/>
                </a:cubicBezTo>
                <a:cubicBezTo>
                  <a:pt x="609600" y="384929"/>
                  <a:pt x="584002" y="419100"/>
                  <a:pt x="552450" y="419100"/>
                </a:cubicBezTo>
                <a:cubicBezTo>
                  <a:pt x="540068" y="419100"/>
                  <a:pt x="528518" y="413861"/>
                  <a:pt x="519232" y="404813"/>
                </a:cubicBezTo>
                <a:cubicBezTo>
                  <a:pt x="511016" y="396954"/>
                  <a:pt x="501015" y="390525"/>
                  <a:pt x="489585" y="390525"/>
                </a:cubicBezTo>
                <a:cubicBezTo>
                  <a:pt x="471726" y="390525"/>
                  <a:pt x="457200" y="405051"/>
                  <a:pt x="457200" y="422910"/>
                </a:cubicBezTo>
                <a:lnTo>
                  <a:pt x="457200" y="552450"/>
                </a:lnTo>
                <a:cubicBezTo>
                  <a:pt x="457200" y="584002"/>
                  <a:pt x="431602" y="609600"/>
                  <a:pt x="400050" y="609600"/>
                </a:cubicBezTo>
                <a:lnTo>
                  <a:pt x="332423" y="609600"/>
                </a:lnTo>
                <a:cubicBezTo>
                  <a:pt x="317183" y="609600"/>
                  <a:pt x="304800" y="597218"/>
                  <a:pt x="304800" y="581978"/>
                </a:cubicBezTo>
                <a:cubicBezTo>
                  <a:pt x="304800" y="571024"/>
                  <a:pt x="311706" y="561380"/>
                  <a:pt x="320516" y="554831"/>
                </a:cubicBezTo>
                <a:cubicBezTo>
                  <a:pt x="334328" y="544473"/>
                  <a:pt x="342900" y="530185"/>
                  <a:pt x="342900" y="514350"/>
                </a:cubicBezTo>
                <a:cubicBezTo>
                  <a:pt x="342900" y="482798"/>
                  <a:pt x="308729" y="457200"/>
                  <a:pt x="266700" y="457200"/>
                </a:cubicBezTo>
                <a:cubicBezTo>
                  <a:pt x="224671" y="457200"/>
                  <a:pt x="190500" y="482798"/>
                  <a:pt x="190500" y="514350"/>
                </a:cubicBezTo>
                <a:cubicBezTo>
                  <a:pt x="190500" y="530185"/>
                  <a:pt x="199072" y="544473"/>
                  <a:pt x="212884" y="554831"/>
                </a:cubicBezTo>
                <a:cubicBezTo>
                  <a:pt x="221694" y="561380"/>
                  <a:pt x="228600" y="570905"/>
                  <a:pt x="228600" y="581978"/>
                </a:cubicBezTo>
                <a:cubicBezTo>
                  <a:pt x="228600" y="597218"/>
                  <a:pt x="216218" y="609600"/>
                  <a:pt x="200978" y="609600"/>
                </a:cubicBezTo>
                <a:lnTo>
                  <a:pt x="57150" y="609600"/>
                </a:lnTo>
                <a:cubicBezTo>
                  <a:pt x="25598" y="609600"/>
                  <a:pt x="0" y="584002"/>
                  <a:pt x="0" y="552450"/>
                </a:cubicBezTo>
                <a:lnTo>
                  <a:pt x="0" y="408623"/>
                </a:lnTo>
                <a:cubicBezTo>
                  <a:pt x="0" y="393383"/>
                  <a:pt x="12383" y="381000"/>
                  <a:pt x="27622" y="381000"/>
                </a:cubicBezTo>
                <a:cubicBezTo>
                  <a:pt x="38576" y="381000"/>
                  <a:pt x="48220" y="387906"/>
                  <a:pt x="54769" y="396716"/>
                </a:cubicBezTo>
                <a:cubicBezTo>
                  <a:pt x="65127" y="410528"/>
                  <a:pt x="79415" y="419100"/>
                  <a:pt x="95250" y="419100"/>
                </a:cubicBezTo>
                <a:cubicBezTo>
                  <a:pt x="126802" y="419100"/>
                  <a:pt x="152400" y="384929"/>
                  <a:pt x="152400" y="342900"/>
                </a:cubicBezTo>
                <a:cubicBezTo>
                  <a:pt x="152400" y="300871"/>
                  <a:pt x="126802" y="266700"/>
                  <a:pt x="95250" y="266700"/>
                </a:cubicBezTo>
                <a:cubicBezTo>
                  <a:pt x="79415" y="266700"/>
                  <a:pt x="65127" y="275273"/>
                  <a:pt x="54769" y="289084"/>
                </a:cubicBezTo>
                <a:cubicBezTo>
                  <a:pt x="48220" y="297894"/>
                  <a:pt x="38695" y="304800"/>
                  <a:pt x="27622" y="304800"/>
                </a:cubicBezTo>
                <a:cubicBezTo>
                  <a:pt x="12382" y="304800"/>
                  <a:pt x="0" y="292418"/>
                  <a:pt x="0" y="277178"/>
                </a:cubicBezTo>
                <a:lnTo>
                  <a:pt x="0" y="209550"/>
                </a:lnTo>
                <a:cubicBezTo>
                  <a:pt x="0" y="177998"/>
                  <a:pt x="25598" y="152400"/>
                  <a:pt x="57150" y="152400"/>
                </a:cubicBezTo>
                <a:lnTo>
                  <a:pt x="186690" y="152400"/>
                </a:lnTo>
                <a:cubicBezTo>
                  <a:pt x="204549" y="152400"/>
                  <a:pt x="219075" y="137874"/>
                  <a:pt x="219075" y="120015"/>
                </a:cubicBezTo>
                <a:cubicBezTo>
                  <a:pt x="219075" y="108704"/>
                  <a:pt x="212646" y="98584"/>
                  <a:pt x="204787" y="90368"/>
                </a:cubicBezTo>
                <a:cubicBezTo>
                  <a:pt x="195858" y="80962"/>
                  <a:pt x="190500" y="69533"/>
                  <a:pt x="190500" y="57150"/>
                </a:cubicBezTo>
                <a:cubicBezTo>
                  <a:pt x="190500" y="25598"/>
                  <a:pt x="224671" y="0"/>
                  <a:pt x="266700" y="0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6" name="Text 3"/>
          <p:cNvSpPr/>
          <p:nvPr>
            <p:custDataLst>
              <p:tags r:id="rId2"/>
            </p:custDataLst>
          </p:nvPr>
        </p:nvSpPr>
        <p:spPr>
          <a:xfrm>
            <a:off x="1367367" y="3835400"/>
            <a:ext cx="139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多设备割裂</a:t>
            </a:r>
            <a:endParaRPr lang="en-US" sz="1600" dirty="0"/>
          </a:p>
        </p:txBody>
      </p:sp>
      <p:sp>
        <p:nvSpPr>
          <p:cNvPr id="7" name="Text 4"/>
          <p:cNvSpPr/>
          <p:nvPr>
            <p:custDataLst>
              <p:tags r:id="rId3"/>
            </p:custDataLst>
          </p:nvPr>
        </p:nvSpPr>
        <p:spPr>
          <a:xfrm>
            <a:off x="209550" y="4292600"/>
            <a:ext cx="3708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智能水杯、台灯、闹钟等产品各自独立，App互不兼容，用户操作繁琐。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384800" y="2159000"/>
            <a:ext cx="1422400" cy="1422400"/>
          </a:xfrm>
          <a:custGeom>
            <a:avLst/>
            <a:gdLst/>
            <a:ahLst/>
            <a:cxnLst/>
            <a:rect l="l" t="t" r="r" b="b"/>
            <a:pathLst>
              <a:path w="1422400" h="1422400">
                <a:moveTo>
                  <a:pt x="711200" y="0"/>
                </a:moveTo>
                <a:lnTo>
                  <a:pt x="711200" y="0"/>
                </a:lnTo>
                <a:cubicBezTo>
                  <a:pt x="1103722" y="0"/>
                  <a:pt x="1422400" y="318678"/>
                  <a:pt x="1422400" y="711200"/>
                </a:cubicBezTo>
                <a:lnTo>
                  <a:pt x="1422400" y="711200"/>
                </a:lnTo>
                <a:cubicBezTo>
                  <a:pt x="1422400" y="1103722"/>
                  <a:pt x="1103722" y="1422400"/>
                  <a:pt x="711200" y="1422400"/>
                </a:cubicBezTo>
                <a:lnTo>
                  <a:pt x="711200" y="1422400"/>
                </a:lnTo>
                <a:cubicBezTo>
                  <a:pt x="318678" y="1422400"/>
                  <a:pt x="0" y="1103722"/>
                  <a:pt x="0" y="711200"/>
                </a:cubicBezTo>
                <a:lnTo>
                  <a:pt x="0" y="711200"/>
                </a:lnTo>
                <a:cubicBezTo>
                  <a:pt x="0" y="318678"/>
                  <a:pt x="318678" y="0"/>
                  <a:pt x="711200" y="0"/>
                </a:cubicBezTo>
                <a:close/>
              </a:path>
            </a:pathLst>
          </a:custGeom>
          <a:solidFill>
            <a:srgbClr val="87CEEB">
              <a:alpha val="6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5715000" y="2489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428923" y="0"/>
                </a:moveTo>
                <a:cubicBezTo>
                  <a:pt x="428923" y="-26343"/>
                  <a:pt x="407640" y="-47625"/>
                  <a:pt x="381298" y="-47625"/>
                </a:cubicBezTo>
                <a:cubicBezTo>
                  <a:pt x="354955" y="-47625"/>
                  <a:pt x="333673" y="-26343"/>
                  <a:pt x="333673" y="0"/>
                </a:cubicBezTo>
                <a:lnTo>
                  <a:pt x="333673" y="92422"/>
                </a:lnTo>
                <a:lnTo>
                  <a:pt x="311348" y="70098"/>
                </a:lnTo>
                <a:cubicBezTo>
                  <a:pt x="297359" y="56108"/>
                  <a:pt x="274737" y="56108"/>
                  <a:pt x="260896" y="70098"/>
                </a:cubicBezTo>
                <a:cubicBezTo>
                  <a:pt x="247055" y="84088"/>
                  <a:pt x="246906" y="106710"/>
                  <a:pt x="260896" y="120551"/>
                </a:cubicBezTo>
                <a:lnTo>
                  <a:pt x="333821" y="193477"/>
                </a:lnTo>
                <a:lnTo>
                  <a:pt x="333821" y="298549"/>
                </a:lnTo>
                <a:lnTo>
                  <a:pt x="242739" y="246013"/>
                </a:lnTo>
                <a:lnTo>
                  <a:pt x="216098" y="146447"/>
                </a:lnTo>
                <a:cubicBezTo>
                  <a:pt x="211038" y="127397"/>
                  <a:pt x="191393" y="116086"/>
                  <a:pt x="172343" y="121146"/>
                </a:cubicBezTo>
                <a:cubicBezTo>
                  <a:pt x="153293" y="126206"/>
                  <a:pt x="141833" y="145852"/>
                  <a:pt x="146893" y="164902"/>
                </a:cubicBezTo>
                <a:lnTo>
                  <a:pt x="155079" y="195411"/>
                </a:lnTo>
                <a:lnTo>
                  <a:pt x="75158" y="149275"/>
                </a:lnTo>
                <a:cubicBezTo>
                  <a:pt x="52388" y="136178"/>
                  <a:pt x="23217" y="143917"/>
                  <a:pt x="10120" y="166688"/>
                </a:cubicBezTo>
                <a:cubicBezTo>
                  <a:pt x="-2977" y="189458"/>
                  <a:pt x="4763" y="218629"/>
                  <a:pt x="27533" y="231725"/>
                </a:cubicBezTo>
                <a:lnTo>
                  <a:pt x="107454" y="277862"/>
                </a:lnTo>
                <a:lnTo>
                  <a:pt x="76944" y="286048"/>
                </a:lnTo>
                <a:cubicBezTo>
                  <a:pt x="57894" y="291108"/>
                  <a:pt x="46583" y="310753"/>
                  <a:pt x="51643" y="329803"/>
                </a:cubicBezTo>
                <a:cubicBezTo>
                  <a:pt x="56704" y="348853"/>
                  <a:pt x="76349" y="360164"/>
                  <a:pt x="95399" y="355104"/>
                </a:cubicBezTo>
                <a:lnTo>
                  <a:pt x="194965" y="328464"/>
                </a:lnTo>
                <a:lnTo>
                  <a:pt x="286048" y="381000"/>
                </a:lnTo>
                <a:lnTo>
                  <a:pt x="194965" y="433536"/>
                </a:lnTo>
                <a:lnTo>
                  <a:pt x="95399" y="406896"/>
                </a:lnTo>
                <a:cubicBezTo>
                  <a:pt x="76349" y="401836"/>
                  <a:pt x="56704" y="413147"/>
                  <a:pt x="51643" y="432197"/>
                </a:cubicBezTo>
                <a:cubicBezTo>
                  <a:pt x="46583" y="451247"/>
                  <a:pt x="57894" y="470892"/>
                  <a:pt x="76944" y="475952"/>
                </a:cubicBezTo>
                <a:lnTo>
                  <a:pt x="107454" y="484138"/>
                </a:lnTo>
                <a:lnTo>
                  <a:pt x="27533" y="530275"/>
                </a:lnTo>
                <a:cubicBezTo>
                  <a:pt x="4763" y="543371"/>
                  <a:pt x="-2977" y="572542"/>
                  <a:pt x="10120" y="595313"/>
                </a:cubicBezTo>
                <a:cubicBezTo>
                  <a:pt x="23217" y="618083"/>
                  <a:pt x="52387" y="625971"/>
                  <a:pt x="75158" y="612725"/>
                </a:cubicBezTo>
                <a:lnTo>
                  <a:pt x="155079" y="566589"/>
                </a:lnTo>
                <a:lnTo>
                  <a:pt x="146893" y="597098"/>
                </a:lnTo>
                <a:cubicBezTo>
                  <a:pt x="141833" y="616148"/>
                  <a:pt x="153144" y="635794"/>
                  <a:pt x="172194" y="640854"/>
                </a:cubicBezTo>
                <a:cubicBezTo>
                  <a:pt x="191244" y="645914"/>
                  <a:pt x="210889" y="634603"/>
                  <a:pt x="215950" y="615553"/>
                </a:cubicBezTo>
                <a:lnTo>
                  <a:pt x="242590" y="515987"/>
                </a:lnTo>
                <a:lnTo>
                  <a:pt x="333673" y="463451"/>
                </a:lnTo>
                <a:lnTo>
                  <a:pt x="333673" y="568523"/>
                </a:lnTo>
                <a:lnTo>
                  <a:pt x="260747" y="641449"/>
                </a:lnTo>
                <a:cubicBezTo>
                  <a:pt x="246757" y="655439"/>
                  <a:pt x="246757" y="678061"/>
                  <a:pt x="260747" y="691902"/>
                </a:cubicBezTo>
                <a:cubicBezTo>
                  <a:pt x="274737" y="705743"/>
                  <a:pt x="297359" y="705892"/>
                  <a:pt x="311200" y="691902"/>
                </a:cubicBezTo>
                <a:lnTo>
                  <a:pt x="333524" y="669578"/>
                </a:lnTo>
                <a:lnTo>
                  <a:pt x="333524" y="762000"/>
                </a:lnTo>
                <a:cubicBezTo>
                  <a:pt x="333524" y="788343"/>
                  <a:pt x="354806" y="809625"/>
                  <a:pt x="381149" y="809625"/>
                </a:cubicBezTo>
                <a:cubicBezTo>
                  <a:pt x="407491" y="809625"/>
                  <a:pt x="428774" y="788343"/>
                  <a:pt x="428774" y="762000"/>
                </a:cubicBezTo>
                <a:lnTo>
                  <a:pt x="428774" y="669578"/>
                </a:lnTo>
                <a:lnTo>
                  <a:pt x="451098" y="691902"/>
                </a:lnTo>
                <a:cubicBezTo>
                  <a:pt x="465088" y="705892"/>
                  <a:pt x="487710" y="705892"/>
                  <a:pt x="501551" y="691902"/>
                </a:cubicBezTo>
                <a:cubicBezTo>
                  <a:pt x="515392" y="677912"/>
                  <a:pt x="515541" y="655290"/>
                  <a:pt x="501551" y="641449"/>
                </a:cubicBezTo>
                <a:lnTo>
                  <a:pt x="428625" y="568523"/>
                </a:lnTo>
                <a:lnTo>
                  <a:pt x="428625" y="463451"/>
                </a:lnTo>
                <a:lnTo>
                  <a:pt x="519708" y="515987"/>
                </a:lnTo>
                <a:lnTo>
                  <a:pt x="546348" y="615553"/>
                </a:lnTo>
                <a:cubicBezTo>
                  <a:pt x="551408" y="634603"/>
                  <a:pt x="571054" y="645914"/>
                  <a:pt x="590104" y="640854"/>
                </a:cubicBezTo>
                <a:cubicBezTo>
                  <a:pt x="609154" y="635794"/>
                  <a:pt x="620464" y="616148"/>
                  <a:pt x="615404" y="597098"/>
                </a:cubicBezTo>
                <a:lnTo>
                  <a:pt x="607219" y="566589"/>
                </a:lnTo>
                <a:lnTo>
                  <a:pt x="687139" y="612725"/>
                </a:lnTo>
                <a:cubicBezTo>
                  <a:pt x="709910" y="625822"/>
                  <a:pt x="739080" y="618083"/>
                  <a:pt x="752177" y="595312"/>
                </a:cubicBezTo>
                <a:cubicBezTo>
                  <a:pt x="765274" y="572542"/>
                  <a:pt x="757535" y="543371"/>
                  <a:pt x="734764" y="530275"/>
                </a:cubicBezTo>
                <a:lnTo>
                  <a:pt x="654844" y="484138"/>
                </a:lnTo>
                <a:lnTo>
                  <a:pt x="685354" y="475952"/>
                </a:lnTo>
                <a:cubicBezTo>
                  <a:pt x="704404" y="470892"/>
                  <a:pt x="715714" y="451247"/>
                  <a:pt x="710654" y="432197"/>
                </a:cubicBezTo>
                <a:cubicBezTo>
                  <a:pt x="705594" y="413147"/>
                  <a:pt x="685949" y="401836"/>
                  <a:pt x="666899" y="406896"/>
                </a:cubicBezTo>
                <a:lnTo>
                  <a:pt x="567333" y="433536"/>
                </a:lnTo>
                <a:lnTo>
                  <a:pt x="476250" y="381000"/>
                </a:lnTo>
                <a:lnTo>
                  <a:pt x="567333" y="328464"/>
                </a:lnTo>
                <a:lnTo>
                  <a:pt x="666899" y="355104"/>
                </a:lnTo>
                <a:cubicBezTo>
                  <a:pt x="685949" y="360164"/>
                  <a:pt x="705594" y="348853"/>
                  <a:pt x="710654" y="329803"/>
                </a:cubicBezTo>
                <a:cubicBezTo>
                  <a:pt x="715714" y="310753"/>
                  <a:pt x="704404" y="291108"/>
                  <a:pt x="685354" y="286048"/>
                </a:cubicBezTo>
                <a:lnTo>
                  <a:pt x="654844" y="277862"/>
                </a:lnTo>
                <a:lnTo>
                  <a:pt x="734764" y="231725"/>
                </a:lnTo>
                <a:cubicBezTo>
                  <a:pt x="757535" y="218629"/>
                  <a:pt x="765423" y="189458"/>
                  <a:pt x="752177" y="166687"/>
                </a:cubicBezTo>
                <a:cubicBezTo>
                  <a:pt x="738932" y="143917"/>
                  <a:pt x="709910" y="136178"/>
                  <a:pt x="687139" y="149275"/>
                </a:cubicBezTo>
                <a:lnTo>
                  <a:pt x="607219" y="195411"/>
                </a:lnTo>
                <a:lnTo>
                  <a:pt x="615404" y="164902"/>
                </a:lnTo>
                <a:cubicBezTo>
                  <a:pt x="620464" y="145852"/>
                  <a:pt x="609154" y="126206"/>
                  <a:pt x="590104" y="121146"/>
                </a:cubicBezTo>
                <a:cubicBezTo>
                  <a:pt x="571054" y="116086"/>
                  <a:pt x="551408" y="127397"/>
                  <a:pt x="546348" y="146447"/>
                </a:cubicBezTo>
                <a:lnTo>
                  <a:pt x="519708" y="246013"/>
                </a:lnTo>
                <a:lnTo>
                  <a:pt x="428625" y="298549"/>
                </a:lnTo>
                <a:lnTo>
                  <a:pt x="428625" y="193477"/>
                </a:lnTo>
                <a:lnTo>
                  <a:pt x="501551" y="120551"/>
                </a:lnTo>
                <a:cubicBezTo>
                  <a:pt x="515541" y="106561"/>
                  <a:pt x="515541" y="83939"/>
                  <a:pt x="501551" y="70098"/>
                </a:cubicBezTo>
                <a:cubicBezTo>
                  <a:pt x="487561" y="56257"/>
                  <a:pt x="464939" y="56108"/>
                  <a:pt x="451098" y="70098"/>
                </a:cubicBezTo>
                <a:lnTo>
                  <a:pt x="428774" y="92422"/>
                </a:lnTo>
                <a:lnTo>
                  <a:pt x="428774" y="0"/>
                </a:lnTo>
                <a:close/>
              </a:path>
            </a:pathLst>
          </a:custGeom>
          <a:solidFill>
            <a:srgbClr val="4682B4"/>
          </a:solidFill>
        </p:spPr>
      </p:sp>
      <p:sp>
        <p:nvSpPr>
          <p:cNvPr id="10" name="Text 7"/>
          <p:cNvSpPr/>
          <p:nvPr>
            <p:custDataLst>
              <p:tags r:id="rId4"/>
            </p:custDataLst>
          </p:nvPr>
        </p:nvSpPr>
        <p:spPr>
          <a:xfrm>
            <a:off x="5270500" y="3784600"/>
            <a:ext cx="165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情绪交互缺失</a:t>
            </a:r>
            <a:endParaRPr lang="en-US" sz="1600" dirty="0"/>
          </a:p>
        </p:txBody>
      </p:sp>
      <p:sp>
        <p:nvSpPr>
          <p:cNvPr id="11" name="Text 8"/>
          <p:cNvSpPr/>
          <p:nvPr>
            <p:custDataLst>
              <p:tags r:id="rId5"/>
            </p:custDataLst>
          </p:nvPr>
        </p:nvSpPr>
        <p:spPr>
          <a:xfrm>
            <a:off x="4239683" y="4241800"/>
            <a:ext cx="3708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硬件交互仅停留在基础功能，缺乏情绪反馈，用户体验冰冷。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516534" y="2413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87CEEB">
              <a:alpha val="40000"/>
            </a:srgbClr>
          </a:solidFill>
        </p:spPr>
      </p:sp>
      <p:sp>
        <p:nvSpPr>
          <p:cNvPr id="13" name="Shape 10"/>
          <p:cNvSpPr/>
          <p:nvPr/>
        </p:nvSpPr>
        <p:spPr>
          <a:xfrm>
            <a:off x="9859434" y="27178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4" name="Text 11"/>
          <p:cNvSpPr/>
          <p:nvPr>
            <p:custDataLst>
              <p:tags r:id="rId6"/>
            </p:custDataLst>
          </p:nvPr>
        </p:nvSpPr>
        <p:spPr>
          <a:xfrm>
            <a:off x="9300634" y="3835400"/>
            <a:ext cx="165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数据主权缺失</a:t>
            </a:r>
            <a:endParaRPr lang="en-US" sz="1600" dirty="0"/>
          </a:p>
        </p:txBody>
      </p:sp>
      <p:sp>
        <p:nvSpPr>
          <p:cNvPr id="15" name="Text 12"/>
          <p:cNvSpPr/>
          <p:nvPr>
            <p:custDataLst>
              <p:tags r:id="rId7"/>
            </p:custDataLst>
          </p:nvPr>
        </p:nvSpPr>
        <p:spPr>
          <a:xfrm>
            <a:off x="8269817" y="4292600"/>
            <a:ext cx="3708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用户数据封闭在厂商云端，无法个人二次利用，价值被剥夺。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00050" y="1499235"/>
            <a:ext cx="6528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dirty="0">
                <a:solidFill>
                  <a:srgbClr val="4682B4"/>
                </a:solidFill>
                <a:latin typeface="仿宋" panose="02010609060101010101" charset="-122"/>
                <a:ea typeface="仿宋" panose="02010609060101010101" charset="-122"/>
                <a:cs typeface="Noto Sans SC" panose="020B0200000000000000" pitchFamily="34" charset="-120"/>
                <a:sym typeface="+mn-ea"/>
              </a:rPr>
              <a:t>目前相关领域存在的痛点有：</a:t>
            </a:r>
            <a:r>
              <a:rPr lang="en-US" b="1" dirty="0">
                <a:solidFill>
                  <a:srgbClr val="4682B4"/>
                </a:solidFill>
                <a:latin typeface="仿宋" panose="02010609060101010101" charset="-122"/>
                <a:ea typeface="仿宋" panose="02010609060101010101" charset="-122"/>
                <a:cs typeface="Noto Sans SC" panose="020B0200000000000000" pitchFamily="34" charset="-120"/>
                <a:sym typeface="+mn-ea"/>
              </a:rPr>
              <a:t>功能割裂、交互冰冷、数据孤岛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" y="-3810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89890" y="488950"/>
            <a:ext cx="4902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1.3 选题价值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977265" y="1878330"/>
            <a:ext cx="4826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zh-CN" alt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提供</a:t>
            </a: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低成本情绪化健康入口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77265" y="2475865"/>
            <a:ext cx="4775200" cy="1123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以较少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物料成本，在ESP32单板上集成传感、灯光、语音、无线，实现</a:t>
            </a:r>
            <a:r>
              <a:rPr lang="en-US" b="1" dirty="0">
                <a:solidFill>
                  <a:schemeClr val="accent1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情绪识别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与</a:t>
            </a:r>
            <a:r>
              <a:rPr lang="en-US" b="1" dirty="0">
                <a:solidFill>
                  <a:schemeClr val="accent1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饮水提醒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双功能，成本较同类方案</a:t>
            </a:r>
            <a:r>
              <a:rPr lang="zh-CN" alt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大幅</a:t>
            </a:r>
            <a:r>
              <a:rPr lang="en-US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下降。</a:t>
            </a:r>
            <a:endParaRPr lang="en-US" dirty="0">
              <a:solidFill>
                <a:srgbClr val="333333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7" name="Image 1" descr="https://kimi-web-img.moonshot.cn/img/thumbs.dreamstime.com/c1fc1786330a69618166a009c8eef762d7adb2ab.jpg"/>
          <p:cNvPicPr>
            <a:picLocks noChangeAspect="1"/>
          </p:cNvPicPr>
          <p:nvPr/>
        </p:nvPicPr>
        <p:blipFill>
          <a:blip r:embed="rId2"/>
          <a:srcRect l="21938" r="21938"/>
          <a:stretch>
            <a:fillRect/>
          </a:stretch>
        </p:blipFill>
        <p:spPr>
          <a:xfrm>
            <a:off x="6807200" y="996950"/>
            <a:ext cx="4445000" cy="4445000"/>
          </a:xfrm>
          <a:prstGeom prst="roundRect">
            <a:avLst>
              <a:gd name="adj" fmla="val 50000"/>
            </a:avLst>
          </a:prstGeom>
        </p:spPr>
      </p:pic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梯形 1"/>
          <p:cNvSpPr/>
          <p:nvPr/>
        </p:nvSpPr>
        <p:spPr>
          <a:xfrm rot="5400000">
            <a:off x="872752" y="1192035"/>
            <a:ext cx="2728422" cy="4473929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1048643" name="梯形 9"/>
          <p:cNvSpPr/>
          <p:nvPr/>
        </p:nvSpPr>
        <p:spPr>
          <a:xfrm rot="16200000">
            <a:off x="6968754" y="-430038"/>
            <a:ext cx="2728421" cy="7718074"/>
          </a:xfrm>
          <a:prstGeom prst="trapezoid">
            <a:avLst/>
          </a:prstGeom>
          <a:gradFill>
            <a:gsLst>
              <a:gs pos="0">
                <a:srgbClr val="004384">
                  <a:alpha val="79000"/>
                </a:srgbClr>
              </a:gs>
              <a:gs pos="100000">
                <a:srgbClr val="003A72">
                  <a:lumMod val="93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pic>
        <p:nvPicPr>
          <p:cNvPr id="2097175" name="图片 11" descr="校徽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818" y="3090829"/>
            <a:ext cx="2034237" cy="676333"/>
          </a:xfrm>
          <a:prstGeom prst="rect">
            <a:avLst/>
          </a:prstGeom>
        </p:spPr>
      </p:pic>
      <p:sp>
        <p:nvSpPr>
          <p:cNvPr id="1048644" name="TextBox 11"/>
          <p:cNvSpPr txBox="1"/>
          <p:nvPr/>
        </p:nvSpPr>
        <p:spPr>
          <a:xfrm>
            <a:off x="2920464" y="2921166"/>
            <a:ext cx="1258053" cy="1015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zh-CN" sz="6600" dirty="0">
                <a:solidFill>
                  <a:srgbClr val="004384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02</a:t>
            </a:r>
            <a:endParaRPr lang="en-US" sz="6600" dirty="0">
              <a:solidFill>
                <a:srgbClr val="004384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8645" name="文本框 14"/>
          <p:cNvSpPr txBox="1"/>
          <p:nvPr/>
        </p:nvSpPr>
        <p:spPr>
          <a:xfrm>
            <a:off x="4966187" y="3090589"/>
            <a:ext cx="742266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 dirty="0">
                <a:solidFill>
                  <a:schemeClr val="bg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市场分析</a:t>
            </a:r>
            <a:endParaRPr kumimoji="1" lang="en-US" altLang="en-US" sz="3600" b="1" dirty="0">
              <a:solidFill>
                <a:schemeClr val="bg1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25655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3970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2.1 市场分析：智能桌面场景</a:t>
            </a:r>
            <a:endParaRPr lang="en-US" sz="16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4" name="Text 1"/>
          <p:cNvSpPr/>
          <p:nvPr/>
        </p:nvSpPr>
        <p:spPr>
          <a:xfrm>
            <a:off x="254000" y="2006600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一个百亿级的市场空间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00400"/>
            <a:ext cx="3797300" cy="1828800"/>
          </a:xfrm>
          <a:custGeom>
            <a:avLst/>
            <a:gdLst/>
            <a:ahLst/>
            <a:cxnLst/>
            <a:rect l="l" t="t" r="r" b="b"/>
            <a:pathLst>
              <a:path w="3797300" h="1828800">
                <a:moveTo>
                  <a:pt x="101608" y="0"/>
                </a:moveTo>
                <a:lnTo>
                  <a:pt x="3695692" y="0"/>
                </a:lnTo>
                <a:cubicBezTo>
                  <a:pt x="3751808" y="0"/>
                  <a:pt x="3797300" y="45492"/>
                  <a:pt x="3797300" y="101608"/>
                </a:cubicBezTo>
                <a:lnTo>
                  <a:pt x="3797300" y="1727192"/>
                </a:lnTo>
                <a:cubicBezTo>
                  <a:pt x="3797300" y="1783308"/>
                  <a:pt x="3751808" y="1828800"/>
                  <a:pt x="36956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400050" y="3403600"/>
            <a:ext cx="3505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2025年市场规模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04800" y="3860800"/>
            <a:ext cx="36957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180亿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4572000"/>
            <a:ext cx="3479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年复合增长18%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359143" y="2768600"/>
            <a:ext cx="7581900" cy="762000"/>
          </a:xfrm>
          <a:custGeom>
            <a:avLst/>
            <a:gdLst/>
            <a:ahLst/>
            <a:cxnLst/>
            <a:rect l="l" t="t" r="r" b="b"/>
            <a:pathLst>
              <a:path w="7581900" h="762000">
                <a:moveTo>
                  <a:pt x="101597" y="0"/>
                </a:moveTo>
                <a:lnTo>
                  <a:pt x="7480303" y="0"/>
                </a:lnTo>
                <a:cubicBezTo>
                  <a:pt x="7536413" y="0"/>
                  <a:pt x="7581900" y="45487"/>
                  <a:pt x="7581900" y="101597"/>
                </a:cubicBezTo>
                <a:lnTo>
                  <a:pt x="7581900" y="660403"/>
                </a:lnTo>
                <a:cubicBezTo>
                  <a:pt x="7581900" y="716513"/>
                  <a:pt x="7536413" y="762000"/>
                  <a:pt x="7480303" y="762000"/>
                </a:cubicBezTo>
                <a:lnTo>
                  <a:pt x="101597" y="762000"/>
                </a:lnTo>
                <a:cubicBezTo>
                  <a:pt x="45487" y="762000"/>
                  <a:pt x="0" y="716513"/>
                  <a:pt x="0" y="6604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10" name="Text 7"/>
          <p:cNvSpPr/>
          <p:nvPr/>
        </p:nvSpPr>
        <p:spPr>
          <a:xfrm>
            <a:off x="4562343" y="2971800"/>
            <a:ext cx="2501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200元以下轻智能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953118" y="2997200"/>
            <a:ext cx="4787900" cy="304800"/>
          </a:xfrm>
          <a:custGeom>
            <a:avLst/>
            <a:gdLst/>
            <a:ahLst/>
            <a:cxnLst/>
            <a:rect l="l" t="t" r="r" b="b"/>
            <a:pathLst>
              <a:path w="4787900" h="304800">
                <a:moveTo>
                  <a:pt x="152400" y="0"/>
                </a:moveTo>
                <a:lnTo>
                  <a:pt x="4635500" y="0"/>
                </a:lnTo>
                <a:cubicBezTo>
                  <a:pt x="4719612" y="0"/>
                  <a:pt x="4787900" y="68288"/>
                  <a:pt x="4787900" y="152400"/>
                </a:cubicBezTo>
                <a:lnTo>
                  <a:pt x="4787900" y="152400"/>
                </a:lnTo>
                <a:cubicBezTo>
                  <a:pt x="4787900" y="236512"/>
                  <a:pt x="4719612" y="304800"/>
                  <a:pt x="46355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682B4">
              <a:alpha val="30196"/>
            </a:srgbClr>
          </a:solidFill>
        </p:spPr>
      </p:sp>
      <p:sp>
        <p:nvSpPr>
          <p:cNvPr id="12" name="Shape 9"/>
          <p:cNvSpPr/>
          <p:nvPr/>
        </p:nvSpPr>
        <p:spPr>
          <a:xfrm>
            <a:off x="6953118" y="2997200"/>
            <a:ext cx="1676400" cy="304800"/>
          </a:xfrm>
          <a:custGeom>
            <a:avLst/>
            <a:gdLst/>
            <a:ahLst/>
            <a:cxnLst/>
            <a:rect l="l" t="t" r="r" b="b"/>
            <a:pathLst>
              <a:path w="1676400" h="304800">
                <a:moveTo>
                  <a:pt x="152400" y="0"/>
                </a:moveTo>
                <a:lnTo>
                  <a:pt x="1524000" y="0"/>
                </a:lnTo>
                <a:cubicBezTo>
                  <a:pt x="1608112" y="0"/>
                  <a:pt x="1676400" y="68288"/>
                  <a:pt x="1676400" y="152400"/>
                </a:cubicBezTo>
                <a:lnTo>
                  <a:pt x="1676400" y="152400"/>
                </a:lnTo>
                <a:cubicBezTo>
                  <a:pt x="1676400" y="236512"/>
                  <a:pt x="1608112" y="304800"/>
                  <a:pt x="15240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682B4"/>
          </a:solidFill>
        </p:spPr>
      </p:sp>
      <p:sp>
        <p:nvSpPr>
          <p:cNvPr id="13" name="Text 10"/>
          <p:cNvSpPr/>
          <p:nvPr/>
        </p:nvSpPr>
        <p:spPr>
          <a:xfrm>
            <a:off x="8143875" y="3022600"/>
            <a:ext cx="46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35%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359143" y="3733800"/>
            <a:ext cx="7581900" cy="762000"/>
          </a:xfrm>
          <a:custGeom>
            <a:avLst/>
            <a:gdLst/>
            <a:ahLst/>
            <a:cxnLst/>
            <a:rect l="l" t="t" r="r" b="b"/>
            <a:pathLst>
              <a:path w="7581900" h="762000">
                <a:moveTo>
                  <a:pt x="101597" y="0"/>
                </a:moveTo>
                <a:lnTo>
                  <a:pt x="7480303" y="0"/>
                </a:lnTo>
                <a:cubicBezTo>
                  <a:pt x="7536413" y="0"/>
                  <a:pt x="7581900" y="45487"/>
                  <a:pt x="7581900" y="101597"/>
                </a:cubicBezTo>
                <a:lnTo>
                  <a:pt x="7581900" y="660403"/>
                </a:lnTo>
                <a:cubicBezTo>
                  <a:pt x="7581900" y="716513"/>
                  <a:pt x="7536413" y="762000"/>
                  <a:pt x="7480303" y="762000"/>
                </a:cubicBezTo>
                <a:lnTo>
                  <a:pt x="101597" y="762000"/>
                </a:lnTo>
                <a:cubicBezTo>
                  <a:pt x="45487" y="762000"/>
                  <a:pt x="0" y="716513"/>
                  <a:pt x="0" y="6604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15" name="Text 12"/>
          <p:cNvSpPr/>
          <p:nvPr/>
        </p:nvSpPr>
        <p:spPr>
          <a:xfrm>
            <a:off x="4562343" y="3937000"/>
            <a:ext cx="2501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潜在销量 (10%渗透)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953118" y="3962400"/>
            <a:ext cx="4787900" cy="304800"/>
          </a:xfrm>
          <a:custGeom>
            <a:avLst/>
            <a:gdLst/>
            <a:ahLst/>
            <a:cxnLst/>
            <a:rect l="l" t="t" r="r" b="b"/>
            <a:pathLst>
              <a:path w="4787900" h="304800">
                <a:moveTo>
                  <a:pt x="152400" y="0"/>
                </a:moveTo>
                <a:lnTo>
                  <a:pt x="4635500" y="0"/>
                </a:lnTo>
                <a:cubicBezTo>
                  <a:pt x="4719612" y="0"/>
                  <a:pt x="4787900" y="68288"/>
                  <a:pt x="4787900" y="152400"/>
                </a:cubicBezTo>
                <a:lnTo>
                  <a:pt x="4787900" y="152400"/>
                </a:lnTo>
                <a:cubicBezTo>
                  <a:pt x="4787900" y="236512"/>
                  <a:pt x="4719612" y="304800"/>
                  <a:pt x="46355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BFFF">
              <a:alpha val="30196"/>
            </a:srgbClr>
          </a:solidFill>
        </p:spPr>
      </p:sp>
      <p:sp>
        <p:nvSpPr>
          <p:cNvPr id="17" name="Shape 14"/>
          <p:cNvSpPr/>
          <p:nvPr/>
        </p:nvSpPr>
        <p:spPr>
          <a:xfrm>
            <a:off x="6953118" y="3962400"/>
            <a:ext cx="2870200" cy="304800"/>
          </a:xfrm>
          <a:custGeom>
            <a:avLst/>
            <a:gdLst/>
            <a:ahLst/>
            <a:cxnLst/>
            <a:rect l="l" t="t" r="r" b="b"/>
            <a:pathLst>
              <a:path w="2870200" h="304800">
                <a:moveTo>
                  <a:pt x="152400" y="0"/>
                </a:moveTo>
                <a:lnTo>
                  <a:pt x="2717800" y="0"/>
                </a:lnTo>
                <a:cubicBezTo>
                  <a:pt x="2801912" y="0"/>
                  <a:pt x="2870200" y="68288"/>
                  <a:pt x="2870200" y="152400"/>
                </a:cubicBezTo>
                <a:lnTo>
                  <a:pt x="2870200" y="152400"/>
                </a:lnTo>
                <a:cubicBezTo>
                  <a:pt x="2870200" y="236512"/>
                  <a:pt x="2801912" y="304800"/>
                  <a:pt x="27178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BFFF"/>
          </a:solidFill>
        </p:spPr>
      </p:sp>
      <p:sp>
        <p:nvSpPr>
          <p:cNvPr id="18" name="Text 15"/>
          <p:cNvSpPr/>
          <p:nvPr/>
        </p:nvSpPr>
        <p:spPr>
          <a:xfrm>
            <a:off x="8945166" y="3987800"/>
            <a:ext cx="86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1200万台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359143" y="4699000"/>
            <a:ext cx="7581900" cy="762000"/>
          </a:xfrm>
          <a:custGeom>
            <a:avLst/>
            <a:gdLst/>
            <a:ahLst/>
            <a:cxnLst/>
            <a:rect l="l" t="t" r="r" b="b"/>
            <a:pathLst>
              <a:path w="7581900" h="762000">
                <a:moveTo>
                  <a:pt x="101597" y="0"/>
                </a:moveTo>
                <a:lnTo>
                  <a:pt x="7480303" y="0"/>
                </a:lnTo>
                <a:cubicBezTo>
                  <a:pt x="7536413" y="0"/>
                  <a:pt x="7581900" y="45487"/>
                  <a:pt x="7581900" y="101597"/>
                </a:cubicBezTo>
                <a:lnTo>
                  <a:pt x="7581900" y="660403"/>
                </a:lnTo>
                <a:cubicBezTo>
                  <a:pt x="7581900" y="716513"/>
                  <a:pt x="7536413" y="762000"/>
                  <a:pt x="7480303" y="762000"/>
                </a:cubicBezTo>
                <a:lnTo>
                  <a:pt x="101597" y="762000"/>
                </a:lnTo>
                <a:cubicBezTo>
                  <a:pt x="45487" y="762000"/>
                  <a:pt x="0" y="716513"/>
                  <a:pt x="0" y="6604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7CEEB">
              <a:alpha val="20000"/>
            </a:srgbClr>
          </a:solidFill>
        </p:spPr>
      </p:sp>
      <p:sp>
        <p:nvSpPr>
          <p:cNvPr id="20" name="Text 17"/>
          <p:cNvSpPr/>
          <p:nvPr/>
        </p:nvSpPr>
        <p:spPr>
          <a:xfrm>
            <a:off x="4562343" y="4902200"/>
            <a:ext cx="2501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对应市场规模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953118" y="4927600"/>
            <a:ext cx="4787900" cy="304800"/>
          </a:xfrm>
          <a:custGeom>
            <a:avLst/>
            <a:gdLst/>
            <a:ahLst/>
            <a:cxnLst/>
            <a:rect l="l" t="t" r="r" b="b"/>
            <a:pathLst>
              <a:path w="4787900" h="304800">
                <a:moveTo>
                  <a:pt x="152400" y="0"/>
                </a:moveTo>
                <a:lnTo>
                  <a:pt x="4635500" y="0"/>
                </a:lnTo>
                <a:cubicBezTo>
                  <a:pt x="4719612" y="0"/>
                  <a:pt x="4787900" y="68288"/>
                  <a:pt x="4787900" y="152400"/>
                </a:cubicBezTo>
                <a:lnTo>
                  <a:pt x="4787900" y="152400"/>
                </a:lnTo>
                <a:cubicBezTo>
                  <a:pt x="4787900" y="236512"/>
                  <a:pt x="4719612" y="304800"/>
                  <a:pt x="46355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7CEEB">
              <a:alpha val="50196"/>
            </a:srgbClr>
          </a:solidFill>
        </p:spPr>
      </p:sp>
      <p:sp>
        <p:nvSpPr>
          <p:cNvPr id="22" name="Shape 19"/>
          <p:cNvSpPr/>
          <p:nvPr/>
        </p:nvSpPr>
        <p:spPr>
          <a:xfrm>
            <a:off x="6953118" y="4927600"/>
            <a:ext cx="1917700" cy="304800"/>
          </a:xfrm>
          <a:custGeom>
            <a:avLst/>
            <a:gdLst/>
            <a:ahLst/>
            <a:cxnLst/>
            <a:rect l="l" t="t" r="r" b="b"/>
            <a:pathLst>
              <a:path w="1917700" h="304800">
                <a:moveTo>
                  <a:pt x="152400" y="0"/>
                </a:moveTo>
                <a:lnTo>
                  <a:pt x="1765300" y="0"/>
                </a:lnTo>
                <a:cubicBezTo>
                  <a:pt x="1849412" y="0"/>
                  <a:pt x="1917700" y="68288"/>
                  <a:pt x="1917700" y="152400"/>
                </a:cubicBezTo>
                <a:lnTo>
                  <a:pt x="1917700" y="152400"/>
                </a:lnTo>
                <a:cubicBezTo>
                  <a:pt x="1917700" y="236512"/>
                  <a:pt x="1849412" y="304800"/>
                  <a:pt x="17653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7CEEB"/>
          </a:solidFill>
        </p:spPr>
      </p:sp>
      <p:sp>
        <p:nvSpPr>
          <p:cNvPr id="23" name="Text 20"/>
          <p:cNvSpPr/>
          <p:nvPr/>
        </p:nvSpPr>
        <p:spPr>
          <a:xfrm>
            <a:off x="8198644" y="4953000"/>
            <a:ext cx="660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24亿元</a:t>
            </a:r>
            <a:endParaRPr lang="en-US" sz="1600" dirty="0"/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4:11:25-d3ka738s8jdo4os5eb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50" y="635"/>
            <a:ext cx="12225655" cy="68573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54000" y="254000"/>
            <a:ext cx="3898900" cy="6350000"/>
          </a:xfrm>
          <a:custGeom>
            <a:avLst/>
            <a:gdLst/>
            <a:ahLst/>
            <a:cxnLst/>
            <a:rect l="l" t="t" r="r" b="b"/>
            <a:pathLst>
              <a:path w="3898900" h="6350000">
                <a:moveTo>
                  <a:pt x="101605" y="0"/>
                </a:moveTo>
                <a:lnTo>
                  <a:pt x="3797295" y="0"/>
                </a:lnTo>
                <a:cubicBezTo>
                  <a:pt x="3853410" y="0"/>
                  <a:pt x="3898900" y="45490"/>
                  <a:pt x="3898900" y="101605"/>
                </a:cubicBezTo>
                <a:lnTo>
                  <a:pt x="3898900" y="6248395"/>
                </a:lnTo>
                <a:cubicBezTo>
                  <a:pt x="3898900" y="6304510"/>
                  <a:pt x="3853410" y="6350000"/>
                  <a:pt x="3797295" y="6350000"/>
                </a:cubicBezTo>
                <a:lnTo>
                  <a:pt x="101605" y="6350000"/>
                </a:lnTo>
                <a:cubicBezTo>
                  <a:pt x="45490" y="6350000"/>
                  <a:pt x="0" y="6304510"/>
                  <a:pt x="0" y="62483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4682B4"/>
          </a:solidFill>
        </p:spPr>
      </p:sp>
      <p:pic>
        <p:nvPicPr>
          <p:cNvPr id="4" name="Image 1" descr="https://kimi-web-img.moonshot.cn/img/img.freepik.com/89b2d007aab9800926325d215f02ad6a8fdce8d3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8533" y="2082800"/>
            <a:ext cx="1625600" cy="1625600"/>
          </a:xfrm>
          <a:prstGeom prst="roundRect">
            <a:avLst>
              <a:gd name="adj" fmla="val 50000"/>
            </a:avLst>
          </a:prstGeom>
        </p:spPr>
      </p:pic>
      <p:sp>
        <p:nvSpPr>
          <p:cNvPr id="5" name="Text 1"/>
          <p:cNvSpPr/>
          <p:nvPr/>
        </p:nvSpPr>
        <p:spPr>
          <a:xfrm>
            <a:off x="1286933" y="3911600"/>
            <a:ext cx="198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目标用户画像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956310" y="4419600"/>
            <a:ext cx="271018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>
            <p:custDataLst>
              <p:tags r:id="rId3"/>
            </p:custDataLst>
          </p:nvPr>
        </p:nvSpPr>
        <p:spPr>
          <a:xfrm>
            <a:off x="4555067" y="1651000"/>
            <a:ext cx="3594100" cy="1016000"/>
          </a:xfrm>
          <a:custGeom>
            <a:avLst/>
            <a:gdLst/>
            <a:ahLst/>
            <a:cxnLst/>
            <a:rect l="l" t="t" r="r" b="b"/>
            <a:pathLst>
              <a:path w="3594100" h="1016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914400"/>
                </a:lnTo>
                <a:cubicBezTo>
                  <a:pt x="3594100" y="970475"/>
                  <a:pt x="3548575" y="1016000"/>
                  <a:pt x="34925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4707467" y="1803400"/>
            <a:ext cx="3390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平均年龄</a:t>
            </a:r>
            <a:endParaRPr lang="en-US" sz="1600" dirty="0"/>
          </a:p>
        </p:txBody>
      </p:sp>
      <p:sp>
        <p:nvSpPr>
          <p:cNvPr id="9" name="Text 5"/>
          <p:cNvSpPr/>
          <p:nvPr>
            <p:custDataLst>
              <p:tags r:id="rId5"/>
            </p:custDataLst>
          </p:nvPr>
        </p:nvSpPr>
        <p:spPr>
          <a:xfrm>
            <a:off x="4707467" y="2108200"/>
            <a:ext cx="3441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20岁</a:t>
            </a:r>
            <a:endParaRPr lang="en-US" sz="1600" dirty="0"/>
          </a:p>
        </p:txBody>
      </p:sp>
      <p:sp>
        <p:nvSpPr>
          <p:cNvPr id="10" name="Shape 6"/>
          <p:cNvSpPr/>
          <p:nvPr>
            <p:custDataLst>
              <p:tags r:id="rId6"/>
            </p:custDataLst>
          </p:nvPr>
        </p:nvSpPr>
        <p:spPr>
          <a:xfrm>
            <a:off x="8348134" y="1651000"/>
            <a:ext cx="3594100" cy="1016000"/>
          </a:xfrm>
          <a:custGeom>
            <a:avLst/>
            <a:gdLst/>
            <a:ahLst/>
            <a:cxnLst/>
            <a:rect l="l" t="t" r="r" b="b"/>
            <a:pathLst>
              <a:path w="3594100" h="1016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914400"/>
                </a:lnTo>
                <a:cubicBezTo>
                  <a:pt x="3594100" y="970475"/>
                  <a:pt x="3548575" y="1016000"/>
                  <a:pt x="34925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1" name="Text 7"/>
          <p:cNvSpPr/>
          <p:nvPr>
            <p:custDataLst>
              <p:tags r:id="rId7"/>
            </p:custDataLst>
          </p:nvPr>
        </p:nvSpPr>
        <p:spPr>
          <a:xfrm>
            <a:off x="8500534" y="1803400"/>
            <a:ext cx="3390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男女比例</a:t>
            </a:r>
            <a:endParaRPr lang="en-US" sz="1600" dirty="0"/>
          </a:p>
        </p:txBody>
      </p:sp>
      <p:sp>
        <p:nvSpPr>
          <p:cNvPr id="12" name="Text 8"/>
          <p:cNvSpPr/>
          <p:nvPr>
            <p:custDataLst>
              <p:tags r:id="rId8"/>
            </p:custDataLst>
          </p:nvPr>
        </p:nvSpPr>
        <p:spPr>
          <a:xfrm>
            <a:off x="8500534" y="2108200"/>
            <a:ext cx="3441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6:4</a:t>
            </a:r>
            <a:endParaRPr lang="en-US" sz="1600" dirty="0"/>
          </a:p>
        </p:txBody>
      </p:sp>
      <p:sp>
        <p:nvSpPr>
          <p:cNvPr id="13" name="Shape 9"/>
          <p:cNvSpPr/>
          <p:nvPr>
            <p:custDataLst>
              <p:tags r:id="rId9"/>
            </p:custDataLst>
          </p:nvPr>
        </p:nvSpPr>
        <p:spPr>
          <a:xfrm>
            <a:off x="4555067" y="2870200"/>
            <a:ext cx="3594100" cy="1016000"/>
          </a:xfrm>
          <a:custGeom>
            <a:avLst/>
            <a:gdLst/>
            <a:ahLst/>
            <a:cxnLst/>
            <a:rect l="l" t="t" r="r" b="b"/>
            <a:pathLst>
              <a:path w="3594100" h="1016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914400"/>
                </a:lnTo>
                <a:cubicBezTo>
                  <a:pt x="3594100" y="970475"/>
                  <a:pt x="3548575" y="1016000"/>
                  <a:pt x="34925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4" name="Text 10"/>
          <p:cNvSpPr/>
          <p:nvPr>
            <p:custDataLst>
              <p:tags r:id="rId10"/>
            </p:custDataLst>
          </p:nvPr>
        </p:nvSpPr>
        <p:spPr>
          <a:xfrm>
            <a:off x="4707467" y="3022600"/>
            <a:ext cx="3390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日均屏幕时长</a:t>
            </a:r>
            <a:endParaRPr lang="en-US" sz="1600" dirty="0"/>
          </a:p>
        </p:txBody>
      </p:sp>
      <p:sp>
        <p:nvSpPr>
          <p:cNvPr id="15" name="Text 11"/>
          <p:cNvSpPr/>
          <p:nvPr>
            <p:custDataLst>
              <p:tags r:id="rId11"/>
            </p:custDataLst>
          </p:nvPr>
        </p:nvSpPr>
        <p:spPr>
          <a:xfrm>
            <a:off x="4707255" y="3327400"/>
            <a:ext cx="3441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zh-CN" alt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大于</a:t>
            </a: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8小时</a:t>
            </a:r>
            <a:endParaRPr lang="en-US" sz="1600" dirty="0"/>
          </a:p>
        </p:txBody>
      </p:sp>
      <p:sp>
        <p:nvSpPr>
          <p:cNvPr id="16" name="Shape 12"/>
          <p:cNvSpPr/>
          <p:nvPr>
            <p:custDataLst>
              <p:tags r:id="rId12"/>
            </p:custDataLst>
          </p:nvPr>
        </p:nvSpPr>
        <p:spPr>
          <a:xfrm>
            <a:off x="8348134" y="2870200"/>
            <a:ext cx="3594100" cy="1016000"/>
          </a:xfrm>
          <a:custGeom>
            <a:avLst/>
            <a:gdLst/>
            <a:ahLst/>
            <a:cxnLst/>
            <a:rect l="l" t="t" r="r" b="b"/>
            <a:pathLst>
              <a:path w="3594100" h="1016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914400"/>
                </a:lnTo>
                <a:cubicBezTo>
                  <a:pt x="3594100" y="970475"/>
                  <a:pt x="3548575" y="1016000"/>
                  <a:pt x="34925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30196"/>
            </a:srgbClr>
          </a:solidFill>
        </p:spPr>
      </p:sp>
      <p:sp>
        <p:nvSpPr>
          <p:cNvPr id="17" name="Text 13"/>
          <p:cNvSpPr/>
          <p:nvPr>
            <p:custDataLst>
              <p:tags r:id="rId13"/>
            </p:custDataLst>
          </p:nvPr>
        </p:nvSpPr>
        <p:spPr>
          <a:xfrm>
            <a:off x="8500534" y="3022600"/>
            <a:ext cx="3390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忘记喝水比例</a:t>
            </a:r>
            <a:endParaRPr lang="en-US" sz="1600" dirty="0"/>
          </a:p>
        </p:txBody>
      </p:sp>
      <p:sp>
        <p:nvSpPr>
          <p:cNvPr id="18" name="Text 14"/>
          <p:cNvSpPr/>
          <p:nvPr>
            <p:custDataLst>
              <p:tags r:id="rId14"/>
            </p:custDataLst>
          </p:nvPr>
        </p:nvSpPr>
        <p:spPr>
          <a:xfrm>
            <a:off x="8500534" y="3327400"/>
            <a:ext cx="3441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00B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73%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4554855" y="4191000"/>
            <a:ext cx="7378700" cy="1016000"/>
          </a:xfrm>
          <a:custGeom>
            <a:avLst/>
            <a:gdLst/>
            <a:ahLst/>
            <a:cxnLst/>
            <a:rect l="l" t="t" r="r" b="b"/>
            <a:pathLst>
              <a:path w="7378700" h="1016000">
                <a:moveTo>
                  <a:pt x="101600" y="0"/>
                </a:moveTo>
                <a:lnTo>
                  <a:pt x="7277100" y="0"/>
                </a:lnTo>
                <a:cubicBezTo>
                  <a:pt x="7333175" y="0"/>
                  <a:pt x="7378700" y="45525"/>
                  <a:pt x="7378700" y="101600"/>
                </a:cubicBezTo>
                <a:lnTo>
                  <a:pt x="7378700" y="914400"/>
                </a:lnTo>
                <a:cubicBezTo>
                  <a:pt x="7378700" y="970475"/>
                  <a:pt x="7333175" y="1016000"/>
                  <a:pt x="72771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7CEEB">
              <a:alpha val="50196"/>
            </a:srgbClr>
          </a:solidFill>
        </p:spPr>
      </p:sp>
      <p:sp>
        <p:nvSpPr>
          <p:cNvPr id="20" name="Text 16"/>
          <p:cNvSpPr/>
          <p:nvPr/>
        </p:nvSpPr>
        <p:spPr>
          <a:xfrm>
            <a:off x="4758267" y="4394200"/>
            <a:ext cx="70739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核心发现：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资料显示</a:t>
            </a:r>
            <a:r>
              <a:rPr 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目标用户愿为“情绪舒缓+饮水提醒”二合一功能</a:t>
            </a:r>
            <a:r>
              <a:rPr lang="zh-CN" altLang="en-US" sz="1600" b="1" dirty="0">
                <a:solidFill>
                  <a:srgbClr val="4682B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买单</a:t>
            </a:r>
            <a:endParaRPr lang="zh-CN" altLang="en-US" sz="1600" b="1" dirty="0">
              <a:solidFill>
                <a:srgbClr val="4682B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pic>
        <p:nvPicPr>
          <p:cNvPr id="2097168" name="图片 17" descr="校徽-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324430" y="222549"/>
            <a:ext cx="1596119" cy="530670"/>
          </a:xfrm>
          <a:prstGeom prst="rect">
            <a:avLst/>
          </a:prstGeom>
        </p:spPr>
      </p:pic>
      <p:sp>
        <p:nvSpPr>
          <p:cNvPr id="21" name="Text 0"/>
          <p:cNvSpPr/>
          <p:nvPr/>
        </p:nvSpPr>
        <p:spPr>
          <a:xfrm>
            <a:off x="4554855" y="7874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2.2 </a:t>
            </a:r>
            <a:r>
              <a:rPr lang="zh-CN" alt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目标用户</a:t>
            </a:r>
            <a:r>
              <a:rPr lang="zh-CN" altLang="en-US" sz="3600" b="1" dirty="0">
                <a:solidFill>
                  <a:srgbClr val="4682B4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画像</a:t>
            </a:r>
            <a:endParaRPr lang="zh-CN" altLang="en-US" sz="3600" b="1" dirty="0">
              <a:solidFill>
                <a:srgbClr val="4682B4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10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11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12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13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4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5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6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7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8.xml><?xml version="1.0" encoding="utf-8"?>
<p:tagLst xmlns:p="http://schemas.openxmlformats.org/presentationml/2006/main">
  <p:tag name="KSO_WM_DIAGRAM_VIRTUALLY_FRAME" val="{&quot;height&quot;:80,&quot;left&quot;:16.5,&quot;top&quot;:324,&quot;width&quot;:926.6666929133859}"/>
</p:tagLst>
</file>

<file path=ppt/tags/tag19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20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1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2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3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4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5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6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7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8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29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3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30.xml><?xml version="1.0" encoding="utf-8"?>
<p:tagLst xmlns:p="http://schemas.openxmlformats.org/presentationml/2006/main">
  <p:tag name="KSO_WM_DIAGRAM_VIRTUALLY_FRAME" val="{&quot;height&quot;:176,&quot;left&quot;:358.6666929133858,&quot;top&quot;:130,&quot;width&quot;:581.6666929133859}"/>
</p:tagLst>
</file>

<file path=ppt/tags/tag31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2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3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4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5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6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7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8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39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4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40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41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42.xml><?xml version="1.0" encoding="utf-8"?>
<p:tagLst xmlns:p="http://schemas.openxmlformats.org/presentationml/2006/main">
  <p:tag name="KSO_WM_DIAGRAM_VIRTUALLY_FRAME" val="{&quot;height&quot;:245,&quot;left&quot;:11,&quot;top&quot;:131.5,&quot;width&quot;:1052.5}"/>
</p:tagLst>
</file>

<file path=ppt/tags/tag43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4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5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6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7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8.xml><?xml version="1.0" encoding="utf-8"?>
<p:tagLst xmlns:p="http://schemas.openxmlformats.org/presentationml/2006/main">
  <p:tag name="KSO_WM_DIAGRAM_VIRTUALLY_FRAME" val="{&quot;height&quot;:208,&quot;left&quot;:20,&quot;top&quot;:202,&quot;width&quot;:920}"/>
</p:tagLst>
</file>

<file path=ppt/tags/tag49.xml><?xml version="1.0" encoding="utf-8"?>
<p:tagLst xmlns:p="http://schemas.openxmlformats.org/presentationml/2006/main">
  <p:tag name="KSO_WM_DIAGRAM_VIRTUALLY_FRAME" val="{&quot;height&quot;:56,&quot;left&quot;:71,&quot;top&quot;:334.5,&quot;width&quot;:434}"/>
</p:tagLst>
</file>

<file path=ppt/tags/tag5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50.xml><?xml version="1.0" encoding="utf-8"?>
<p:tagLst xmlns:p="http://schemas.openxmlformats.org/presentationml/2006/main">
  <p:tag name="KSO_WM_DIAGRAM_VIRTUALLY_FRAME" val="{&quot;height&quot;:56,&quot;left&quot;:71,&quot;top&quot;:334.5,&quot;width&quot;:434}"/>
</p:tagLst>
</file>

<file path=ppt/tags/tag51.xml><?xml version="1.0" encoding="utf-8"?>
<p:tagLst xmlns:p="http://schemas.openxmlformats.org/presentationml/2006/main">
  <p:tag name="KSO_WM_DIAGRAM_VIRTUALLY_FRAME" val="{&quot;height&quot;:56,&quot;left&quot;:71,&quot;top&quot;:334.5,&quot;width&quot;:434}"/>
</p:tagLst>
</file>

<file path=ppt/tags/tag52.xml><?xml version="1.0" encoding="utf-8"?>
<p:tagLst xmlns:p="http://schemas.openxmlformats.org/presentationml/2006/main">
  <p:tag name="KSO_WM_DIAGRAM_VIRTUALLY_FRAME" val="{&quot;height&quot;:56,&quot;left&quot;:71,&quot;top&quot;:334.5,&quot;width&quot;:434}"/>
</p:tagLst>
</file>

<file path=ppt/tags/tag53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4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5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6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7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8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59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6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60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61.xml><?xml version="1.0" encoding="utf-8"?>
<p:tagLst xmlns:p="http://schemas.openxmlformats.org/presentationml/2006/main">
  <p:tag name="KSO_WM_DIAGRAM_VIRTUALLY_FRAME" val="{&quot;height&quot;:140,&quot;left&quot;:50,&quot;top&quot;:224,&quot;width&quot;:860}"/>
</p:tagLst>
</file>

<file path=ppt/tags/tag62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3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4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5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6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7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8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69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70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1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2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3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4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5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6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7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8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79.xml><?xml version="1.0" encoding="utf-8"?>
<p:tagLst xmlns:p="http://schemas.openxmlformats.org/presentationml/2006/main">
  <p:tag name="KSO_WM_DIAGRAM_VIRTUALLY_FRAME" val="{&quot;height&quot;:348,&quot;left&quot;:20,&quot;top&quot;:132,&quot;width&quot;:920}"/>
</p:tagLst>
</file>

<file path=ppt/tags/tag8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80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1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2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3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4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5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6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7.xml><?xml version="1.0" encoding="utf-8"?>
<p:tagLst xmlns:p="http://schemas.openxmlformats.org/presentationml/2006/main">
  <p:tag name="KSO_WM_DIAGRAM_VIRTUALLY_FRAME" val="{&quot;height&quot;:192,&quot;left&quot;:20,&quot;top&quot;:210,&quot;width&quot;:920.3333858267717}"/>
</p:tagLst>
</file>

<file path=ppt/tags/tag88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89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.xml><?xml version="1.0" encoding="utf-8"?>
<p:tagLst xmlns:p="http://schemas.openxmlformats.org/presentationml/2006/main">
  <p:tag name="KSO_WM_DIAGRAM_VIRTUALLY_FRAME" val="{&quot;height&quot;:184.00000000000006,&quot;left&quot;:20.45,&quot;top&quot;:204.5166929133858,&quot;width&quot;:920.3833858267717}"/>
</p:tagLst>
</file>

<file path=ppt/tags/tag90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1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2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3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4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5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6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7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8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ags/tag99.xml><?xml version="1.0" encoding="utf-8"?>
<p:tagLst xmlns:p="http://schemas.openxmlformats.org/presentationml/2006/main">
  <p:tag name="KSO_WM_DIAGRAM_VIRTUALLY_FRAME" val="{&quot;height&quot;:240,&quot;left&quot;:20,&quot;top&quot;:186,&quot;width&quot;:920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2185</Words>
  <Application>WPS 演示</Application>
  <PresentationFormat>On-screen Show (16:9)</PresentationFormat>
  <Paragraphs>356</Paragraphs>
  <Slides>26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34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61" baseType="lpstr">
      <vt:lpstr>Arial</vt:lpstr>
      <vt:lpstr>宋体</vt:lpstr>
      <vt:lpstr>Wingdings</vt:lpstr>
      <vt:lpstr>MiSans</vt:lpstr>
      <vt:lpstr>MiSans</vt:lpstr>
      <vt:lpstr>方正小标宋简体</vt:lpstr>
      <vt:lpstr>微软雅黑</vt:lpstr>
      <vt:lpstr>苹方 中等</vt:lpstr>
      <vt:lpstr>楷体</vt:lpstr>
      <vt:lpstr>Noto Sans SC</vt:lpstr>
      <vt:lpstr>Noto Sans SC</vt:lpstr>
      <vt:lpstr>Calibri</vt:lpstr>
      <vt:lpstr>Arial Unicode MS</vt:lpstr>
      <vt:lpstr>等线</vt:lpstr>
      <vt:lpstr>Wingdings</vt:lpstr>
      <vt:lpstr>HP Simplified Hans Light</vt:lpstr>
      <vt:lpstr>华文新魏</vt:lpstr>
      <vt:lpstr>华文中宋</vt:lpstr>
      <vt:lpstr>MingLiU-ExtB</vt:lpstr>
      <vt:lpstr>HP Simplified Jpan</vt:lpstr>
      <vt:lpstr>Calibri Light</vt:lpstr>
      <vt:lpstr>仿宋</vt:lpstr>
      <vt:lpstr>MingLiU_HKSCS-ExtB</vt:lpstr>
      <vt:lpstr>MingLiU_MSCS-ExtB</vt:lpstr>
      <vt:lpstr>等线 Light</vt:lpstr>
      <vt:lpstr>隶书</vt:lpstr>
      <vt:lpstr>汉仪长仿宋体</vt:lpstr>
      <vt:lpstr>方正舒体</vt:lpstr>
      <vt:lpstr>MS Gothic</vt:lpstr>
      <vt:lpstr>Microsoft YaHei UI Light</vt:lpstr>
      <vt:lpstr>HP Simplified Jpan Light</vt:lpstr>
      <vt:lpstr>MS PGothic</vt:lpstr>
      <vt:lpstr>Calibri</vt:lpstr>
      <vt:lpstr>幼圆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ESP32+Arduino智能产品初期项目汇报</dc:title>
  <dc:creator>Kimi</dc:creator>
  <dc:subject>ESP32+Arduino智能产品初期项目汇报</dc:subject>
  <cp:lastModifiedBy>江淮之</cp:lastModifiedBy>
  <cp:revision>27</cp:revision>
  <dcterms:created xsi:type="dcterms:W3CDTF">2025-11-14T11:03:00Z</dcterms:created>
  <dcterms:modified xsi:type="dcterms:W3CDTF">2025-11-15T00:36:20Z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{"Label":"ESP32+Arduino智能产品初期项目汇报","ContentProducer":"001191110108MACG2KBH8F10000","ProduceID":"d4bge4pdjjphl3oq3g6g","ReservedCode1":"","ContentPropagator":"001191110108MACG2KBH8F20000","PropagateID":"d4bge4pdjjphl3oq3g6g","ReservedCode2":""}</vt:lpwstr>
  </property>
  <property fmtid="{D5CDD505-2E9C-101B-9397-08002B2CF9AE}" pid="3" name="ICV">
    <vt:lpwstr>F8516F1B84624926868C99B9989AFBDE_12</vt:lpwstr>
  </property>
  <property fmtid="{D5CDD505-2E9C-101B-9397-08002B2CF9AE}" pid="4" name="KSOProductBuildVer">
    <vt:lpwstr>2052-12.1.0.19302</vt:lpwstr>
  </property>
</Properties>
</file>